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6"/>
  </p:notesMasterIdLst>
  <p:handoutMasterIdLst>
    <p:handoutMasterId r:id="rId87"/>
  </p:handoutMasterIdLst>
  <p:sldIdLst>
    <p:sldId id="611" r:id="rId2"/>
    <p:sldId id="915" r:id="rId3"/>
    <p:sldId id="914" r:id="rId4"/>
    <p:sldId id="662" r:id="rId5"/>
    <p:sldId id="863" r:id="rId6"/>
    <p:sldId id="861" r:id="rId7"/>
    <p:sldId id="661" r:id="rId8"/>
    <p:sldId id="663" r:id="rId9"/>
    <p:sldId id="664" r:id="rId10"/>
    <p:sldId id="665" r:id="rId11"/>
    <p:sldId id="666" r:id="rId12"/>
    <p:sldId id="667" r:id="rId13"/>
    <p:sldId id="668" r:id="rId14"/>
    <p:sldId id="669" r:id="rId15"/>
    <p:sldId id="670" r:id="rId16"/>
    <p:sldId id="671" r:id="rId17"/>
    <p:sldId id="672" r:id="rId18"/>
    <p:sldId id="673" r:id="rId19"/>
    <p:sldId id="679" r:id="rId20"/>
    <p:sldId id="680" r:id="rId21"/>
    <p:sldId id="681" r:id="rId22"/>
    <p:sldId id="685" r:id="rId23"/>
    <p:sldId id="858" r:id="rId24"/>
    <p:sldId id="785" r:id="rId25"/>
    <p:sldId id="786" r:id="rId26"/>
    <p:sldId id="787" r:id="rId27"/>
    <p:sldId id="788" r:id="rId28"/>
    <p:sldId id="789" r:id="rId29"/>
    <p:sldId id="790" r:id="rId30"/>
    <p:sldId id="791" r:id="rId31"/>
    <p:sldId id="792" r:id="rId32"/>
    <p:sldId id="793" r:id="rId33"/>
    <p:sldId id="794" r:id="rId34"/>
    <p:sldId id="795" r:id="rId35"/>
    <p:sldId id="796" r:id="rId36"/>
    <p:sldId id="800" r:id="rId37"/>
    <p:sldId id="801" r:id="rId38"/>
    <p:sldId id="802" r:id="rId39"/>
    <p:sldId id="803" r:id="rId40"/>
    <p:sldId id="804" r:id="rId41"/>
    <p:sldId id="805" r:id="rId42"/>
    <p:sldId id="806" r:id="rId43"/>
    <p:sldId id="807" r:id="rId44"/>
    <p:sldId id="808" r:id="rId45"/>
    <p:sldId id="860" r:id="rId46"/>
    <p:sldId id="809" r:id="rId47"/>
    <p:sldId id="810" r:id="rId48"/>
    <p:sldId id="811" r:id="rId49"/>
    <p:sldId id="812" r:id="rId50"/>
    <p:sldId id="813" r:id="rId51"/>
    <p:sldId id="814" r:id="rId52"/>
    <p:sldId id="815" r:id="rId53"/>
    <p:sldId id="816" r:id="rId54"/>
    <p:sldId id="817" r:id="rId55"/>
    <p:sldId id="818" r:id="rId56"/>
    <p:sldId id="819" r:id="rId57"/>
    <p:sldId id="859" r:id="rId58"/>
    <p:sldId id="820" r:id="rId59"/>
    <p:sldId id="821" r:id="rId60"/>
    <p:sldId id="822" r:id="rId61"/>
    <p:sldId id="891" r:id="rId62"/>
    <p:sldId id="823" r:id="rId63"/>
    <p:sldId id="824" r:id="rId64"/>
    <p:sldId id="825" r:id="rId65"/>
    <p:sldId id="826" r:id="rId66"/>
    <p:sldId id="827" r:id="rId67"/>
    <p:sldId id="828" r:id="rId68"/>
    <p:sldId id="829" r:id="rId69"/>
    <p:sldId id="830" r:id="rId70"/>
    <p:sldId id="907" r:id="rId71"/>
    <p:sldId id="908" r:id="rId72"/>
    <p:sldId id="909" r:id="rId73"/>
    <p:sldId id="910" r:id="rId74"/>
    <p:sldId id="911" r:id="rId75"/>
    <p:sldId id="912" r:id="rId76"/>
    <p:sldId id="913" r:id="rId77"/>
    <p:sldId id="920" r:id="rId78"/>
    <p:sldId id="921" r:id="rId79"/>
    <p:sldId id="922" r:id="rId80"/>
    <p:sldId id="923" r:id="rId81"/>
    <p:sldId id="924" r:id="rId82"/>
    <p:sldId id="925" r:id="rId83"/>
    <p:sldId id="926" r:id="rId84"/>
    <p:sldId id="906" r:id="rId8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9FF33"/>
    <a:srgbClr val="CCFF33"/>
    <a:srgbClr val="FF9933"/>
    <a:srgbClr val="FF0000"/>
    <a:srgbClr val="00FF00"/>
    <a:srgbClr val="33CC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7" autoAdjust="0"/>
    <p:restoredTop sz="85144" autoAdjust="0"/>
  </p:normalViewPr>
  <p:slideViewPr>
    <p:cSldViewPr>
      <p:cViewPr>
        <p:scale>
          <a:sx n="66" d="100"/>
          <a:sy n="66" d="100"/>
        </p:scale>
        <p:origin x="-126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wmf"/><Relationship Id="rId1" Type="http://schemas.openxmlformats.org/officeDocument/2006/relationships/image" Target="../media/image12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4" Type="http://schemas.openxmlformats.org/officeDocument/2006/relationships/image" Target="../media/image13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image" Target="../media/image135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wmf"/><Relationship Id="rId1" Type="http://schemas.openxmlformats.org/officeDocument/2006/relationships/image" Target="../media/image14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6409A0-565A-44BB-A2D6-FF93FBB84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00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293875-F25D-4716-8855-9E1CFADFB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25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A9479E-2DE1-44BA-9649-E0FBD7215DDC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1E29C-492F-4464-B6F9-CEBADE085420}" type="slidenum">
              <a:rPr 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D2F963-78FD-45C6-ABD5-4C5489185811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7504D-923A-44FA-9DFF-420ED6A57FD4}" type="slidenum">
              <a:rPr 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97EDE-58B8-4F47-81DD-EA4D197C12E8}" type="slidenum">
              <a:rPr 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9BF243-94FF-4DE2-A938-421F70413568}" type="slidenum">
              <a:rPr 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A64DC8-968B-4B49-8D95-08B1E676723C}" type="slidenum">
              <a:rPr lang="en-US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5B14A-2CB2-4E95-B390-563DF4FD7349}" type="slidenum">
              <a:rPr 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7AD82-888E-4600-B444-8A05C1DA1794}" type="slidenum">
              <a:rPr lang="en-US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08812-0169-4538-B0B6-2F60F38A9F8F}" type="slidenum">
              <a:rPr 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35EF4-E09A-4BF8-B152-D06FDAD49311}" type="slidenum">
              <a:rPr lang="en-US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  <a:cs typeface="Arial" pitchFamily="34" charset="0"/>
              </a:rPr>
              <a:t>Формальное определение.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E773A7-A4F3-4496-A652-5B6BB5E574D7}" type="slidenum">
              <a:rPr lang="en-US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I always walk through the argument on the left rather carefully; it gives some insight into the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significance of impulse responses or point spread functions.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F43D8-4EE1-46CE-B1E4-BFF0B94FEFC5}" type="slidenum">
              <a:rPr lang="en-US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I always walk through the argument on the left rather carefully; it gives some insight into the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significance of impulse responses or point spread functions.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4571B-C818-4F27-965D-8EA28508D80D}" type="slidenum">
              <a:rPr lang="en-US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348BC7-FE8C-4249-8C62-5224F1133EAD}" type="slidenum">
              <a:rPr lang="en-US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11302-88C6-4E88-A4C2-1741AB01DD8A}" type="slidenum">
              <a:rPr lang="en-US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73F62E-2B52-41C4-BD61-DEB0BBBD9035}" type="slidenum">
              <a:rPr lang="en-US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711125-C75F-4DFA-B97B-C530CC3270BB}" type="slidenum">
              <a:rPr lang="en-US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750370-F98B-4A20-8650-D9B997E3BF84}" type="slidenum">
              <a:rPr lang="en-US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Linear vs. quadratic in mask size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362363-2A92-4A75-A1B2-F47D16C2B45E}" type="slidenum">
              <a:rPr lang="ru-RU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  <a:cs typeface="Arial" pitchFamily="34" charset="0"/>
              </a:rPr>
              <a:t>Сказать чуть-чуть про фурье – объяснить почему гаусс лучше, пример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B1C4C-02B1-4952-86F4-7634825B0084}" type="slidenum">
              <a:rPr lang="ru-RU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  <a:cs typeface="Arial" pitchFamily="34" charset="0"/>
              </a:rPr>
              <a:t>Сказать чуть-чуть про фурье – объяснить почему гаусс лучше, пример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D61632-9AAE-439A-86D9-9BD0C9542DA0}" type="slidenum">
              <a:rPr lang="ru-RU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C8212-E422-4421-996F-8A309F334C05}" type="slidenum">
              <a:rPr lang="en-US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72B6A9-62D8-4753-B97D-5CBEBAC3996C}" type="slidenum">
              <a:rPr lang="en-US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BB7A6-1D85-41DC-9DDA-E01F92C21F36}" type="slidenum">
              <a:rPr lang="en-US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FB8A3F-E5DD-4B77-A66A-9520C902162E}" type="slidenum">
              <a:rPr lang="en-US" smtClean="0">
                <a:latin typeface="Arial" pitchFamily="34" charset="0"/>
                <a:cs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2475"/>
            <a:ext cx="5156200" cy="3868738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870450"/>
            <a:ext cx="5260975" cy="4622800"/>
          </a:xfrm>
          <a:noFill/>
          <a:ln/>
        </p:spPr>
        <p:txBody>
          <a:bodyPr lIns="95022" tIns="47511" rIns="95022" bIns="47511"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Salt and pepper and impulse noise can be due to transmission errors (e.g., from deep space probe), dead CCD pixels, specks on lens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36027-B98E-429B-9FB4-76E717EC5BA3}" type="slidenum">
              <a:rPr lang="en-US" smtClean="0">
                <a:latin typeface="Arial" pitchFamily="34" charset="0"/>
                <a:cs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DAA0E-8CA4-474E-8ED2-75F97945CD79}" type="slidenum">
              <a:rPr lang="en-US" smtClean="0">
                <a:latin typeface="Arial" pitchFamily="34" charset="0"/>
                <a:cs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DB394-1A0C-4A08-8EBF-670109CF900A}" type="slidenum">
              <a:rPr lang="en-US" smtClean="0">
                <a:latin typeface="Arial" pitchFamily="34" charset="0"/>
                <a:cs typeface="Arial" pitchFamily="34" charset="0"/>
              </a:rPr>
              <a:pPr/>
              <a:t>53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3D251-CBEA-49A0-81CF-763B1D08D7DA}" type="slidenum">
              <a:rPr lang="en-US" smtClean="0">
                <a:latin typeface="Arial" pitchFamily="34" charset="0"/>
                <a:cs typeface="Arial" pitchFamily="34" charset="0"/>
              </a:rPr>
              <a:pPr/>
              <a:t>54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2475"/>
            <a:ext cx="5156200" cy="3868738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870450"/>
            <a:ext cx="5260975" cy="4622800"/>
          </a:xfrm>
          <a:noFill/>
          <a:ln/>
        </p:spPr>
        <p:txBody>
          <a:bodyPr lIns="95022" tIns="47511" rIns="95022" bIns="47511"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Better at salt’n’pepper noise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Not convolution: try a region with 1’s and a 2, and then 1’s and a 3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1CC2E-FA61-44C8-A8EA-2DBB16205504}" type="slidenum">
              <a:rPr lang="en-US" smtClean="0">
                <a:latin typeface="Arial" pitchFamily="34" charset="0"/>
                <a:cs typeface="Arial" pitchFamily="34" charset="0"/>
              </a:rPr>
              <a:pPr/>
              <a:t>55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7B54A-0FA3-43F2-B40B-64FC449DBD2A}" type="slidenum">
              <a:rPr lang="en-US" smtClean="0">
                <a:latin typeface="Arial" pitchFamily="34" charset="0"/>
                <a:cs typeface="Arial" pitchFamily="34" charset="0"/>
              </a:rPr>
              <a:pPr/>
              <a:t>56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D9EB2-20BF-4853-A313-0DCB9221FE01}" type="slidenum">
              <a:rPr lang="ru-RU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  <a:cs typeface="Arial" pitchFamily="34" charset="0"/>
              </a:rPr>
              <a:t>Объяснить толком про нелинейность, убрать дубль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36D1C02B-4084-4204-8E07-B67D3B75DB60}" type="slidenum">
              <a:rPr lang="ru-RU" sz="1300"/>
              <a:pPr algn="r"/>
              <a:t>57</a:t>
            </a:fld>
            <a:endParaRPr lang="ru-RU" sz="13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  <a:cs typeface="Arial" pitchFamily="34" charset="0"/>
              </a:rPr>
              <a:t>Недостаток размытия – размывает границы – медианный ему альтернатива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95E734-E133-4721-889B-F291954BC42E}" type="slidenum">
              <a:rPr lang="en-US" smtClean="0">
                <a:latin typeface="Arial" pitchFamily="34" charset="0"/>
                <a:cs typeface="Arial" pitchFamily="34" charset="0"/>
              </a:rPr>
              <a:pPr/>
              <a:t>58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12763" y="428625"/>
            <a:ext cx="8131176" cy="6099175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6784975"/>
            <a:ext cx="5453062" cy="270510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5EAF5B-A54B-416D-88C4-5502582CD991}" type="slidenum">
              <a:rPr lang="en-US" smtClean="0">
                <a:latin typeface="Arial" pitchFamily="34" charset="0"/>
                <a:cs typeface="Arial" pitchFamily="34" charset="0"/>
              </a:rPr>
              <a:pPr/>
              <a:t>59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BDC3E-7019-4284-95A2-3FB904EF36C8}" type="slidenum">
              <a:rPr lang="en-US" smtClean="0">
                <a:latin typeface="Arial" pitchFamily="34" charset="0"/>
                <a:cs typeface="Arial" pitchFamily="34" charset="0"/>
              </a:rPr>
              <a:pPr/>
              <a:t>60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5175"/>
            <a:ext cx="5094287" cy="3821113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840288"/>
            <a:ext cx="5226050" cy="4668837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cs typeface="Arial" pitchFamily="34" charset="0"/>
              </a:rPr>
              <a:t>f + a(f - f * g) = (1+a)f-af*g = f*((1+a)e-g)</a:t>
            </a:r>
          </a:p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C19F1-77A3-444D-A477-DE5C9825155D}" type="slidenum">
              <a:rPr lang="ru-RU" smtClean="0">
                <a:latin typeface="Arial" pitchFamily="34" charset="0"/>
                <a:cs typeface="Arial" pitchFamily="34" charset="0"/>
              </a:rPr>
              <a:pPr/>
              <a:t>62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7AEA49-BB0A-4D7E-A442-285B4CE09E23}" type="slidenum">
              <a:rPr lang="ru-RU" smtClean="0">
                <a:latin typeface="Arial" pitchFamily="34" charset="0"/>
                <a:cs typeface="Arial" pitchFamily="34" charset="0"/>
              </a:rPr>
              <a:pPr/>
              <a:t>63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5BC1FA-DE08-4229-986E-1BF18C62BEFC}" type="slidenum">
              <a:rPr lang="ru-RU" smtClean="0">
                <a:latin typeface="Arial" pitchFamily="34" charset="0"/>
                <a:cs typeface="Arial" pitchFamily="34" charset="0"/>
              </a:rPr>
              <a:pPr/>
              <a:t>64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9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5E40E1-4124-41B4-90BF-B8A10EF5EF19}" type="slidenum">
              <a:rPr lang="ru-RU" smtClean="0">
                <a:latin typeface="Arial" pitchFamily="34" charset="0"/>
                <a:cs typeface="Arial" pitchFamily="34" charset="0"/>
              </a:rPr>
              <a:pPr/>
              <a:t>66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E6B266-00A2-439E-868A-CC3DE2A7A1D0}" type="slidenum">
              <a:rPr lang="ru-RU" smtClean="0">
                <a:latin typeface="Arial" pitchFamily="34" charset="0"/>
                <a:cs typeface="Arial" pitchFamily="34" charset="0"/>
              </a:rPr>
              <a:pPr/>
              <a:t>67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04B270-2951-4EA8-ABAD-B4B43FA1A80B}" type="slidenum">
              <a:rPr lang="ru-RU" smtClean="0">
                <a:latin typeface="Arial" pitchFamily="34" charset="0"/>
                <a:cs typeface="Arial" pitchFamily="34" charset="0"/>
              </a:rPr>
              <a:pPr/>
              <a:t>70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C5B68C-8ECA-439A-AB15-B69C604FAFD4}" type="slidenum">
              <a:rPr lang="ru-RU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1B9C7E-0E88-4E16-80E6-C739C44552AE}" type="slidenum">
              <a:rPr lang="ru-RU" smtClean="0">
                <a:latin typeface="Arial" pitchFamily="34" charset="0"/>
                <a:cs typeface="Arial" pitchFamily="34" charset="0"/>
              </a:rPr>
              <a:pPr/>
              <a:t>71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6DA665-C6F1-43C9-8C1D-3919FC908479}" type="slidenum">
              <a:rPr lang="ru-RU" smtClean="0">
                <a:latin typeface="Arial" pitchFamily="34" charset="0"/>
                <a:cs typeface="Arial" pitchFamily="34" charset="0"/>
              </a:rPr>
              <a:pPr/>
              <a:t>72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4E923-3F0A-4258-93A0-84C88A03BE15}" type="slidenum">
              <a:rPr lang="ru-RU" smtClean="0">
                <a:latin typeface="Arial" pitchFamily="34" charset="0"/>
                <a:cs typeface="Arial" pitchFamily="34" charset="0"/>
              </a:rPr>
              <a:pPr/>
              <a:t>73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54AAA6-2429-4DC0-AFA8-696626938497}" type="slidenum">
              <a:rPr lang="ru-RU" smtClean="0">
                <a:latin typeface="Arial" pitchFamily="34" charset="0"/>
                <a:cs typeface="Arial" pitchFamily="34" charset="0"/>
              </a:rPr>
              <a:pPr/>
              <a:t>74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47D06-7756-41DE-88C5-356DEB6155A8}" type="slidenum">
              <a:rPr lang="ru-RU" smtClean="0">
                <a:latin typeface="Arial" pitchFamily="34" charset="0"/>
                <a:cs typeface="Arial" pitchFamily="34" charset="0"/>
              </a:rPr>
              <a:pPr/>
              <a:t>75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12639-695B-4EF9-A265-126E08734015}" type="slidenum">
              <a:rPr lang="ru-RU" smtClean="0">
                <a:latin typeface="Arial" pitchFamily="34" charset="0"/>
                <a:cs typeface="Arial" pitchFamily="34" charset="0"/>
              </a:rPr>
              <a:pPr/>
              <a:t>76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A7934-03DE-4753-B241-5576A9C468B8}" type="slidenum">
              <a:rPr lang="ru-RU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B0F974-349F-4B71-8259-D23528AF02BE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814888" y="0"/>
            <a:ext cx="13646151" cy="10234613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1325" y="1068388"/>
            <a:ext cx="2622550" cy="7462837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Answer:  take lots of images, average them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0075C-C66D-45EC-B953-B3E75756F67D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BA59AF-B427-47AB-ADC6-233D3F8556F2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AD722-42E6-4786-8F75-16D067E98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5BFEE-CB44-4973-9635-B42026599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A5BEF-5E12-45B7-B2B3-FEB51D89A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61CAB-98DD-46C4-925E-A8E2C0200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E0434-A349-465D-A631-2E204D956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CC79927B-59BC-4372-AC0D-3F7CB1147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27656" name="Picture 13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611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696200" y="0"/>
            <a:ext cx="14478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graphicon.ru/main/vis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olga.barinova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3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64.png"/><Relationship Id="rId2" Type="http://schemas.openxmlformats.org/officeDocument/2006/relationships/tags" Target="../tags/tag2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3.png"/><Relationship Id="rId5" Type="http://schemas.openxmlformats.org/officeDocument/2006/relationships/tags" Target="../tags/tag5.xml"/><Relationship Id="rId10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image" Target="../media/image6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7.jpeg"/><Relationship Id="rId5" Type="http://schemas.openxmlformats.org/officeDocument/2006/relationships/image" Target="../media/image66.wmf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9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5" Type="http://schemas.openxmlformats.org/officeDocument/2006/relationships/image" Target="../media/image8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Relationship Id="rId14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65.png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3.jpeg"/><Relationship Id="rId5" Type="http://schemas.openxmlformats.org/officeDocument/2006/relationships/image" Target="../media/image65.png"/><Relationship Id="rId4" Type="http://schemas.openxmlformats.org/officeDocument/2006/relationships/image" Target="../media/image8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91.png"/><Relationship Id="rId5" Type="http://schemas.openxmlformats.org/officeDocument/2006/relationships/image" Target="../media/image87.png"/><Relationship Id="rId4" Type="http://schemas.openxmlformats.org/officeDocument/2006/relationships/image" Target="../media/image9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9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5.png"/><Relationship Id="rId4" Type="http://schemas.openxmlformats.org/officeDocument/2006/relationships/oleObject" Target="../embeddings/oleObject11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6.wmf"/><Relationship Id="rId5" Type="http://schemas.openxmlformats.org/officeDocument/2006/relationships/image" Target="../media/image62.wmf"/><Relationship Id="rId4" Type="http://schemas.openxmlformats.org/officeDocument/2006/relationships/oleObject" Target="../embeddings/oleObject1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1.png"/><Relationship Id="rId5" Type="http://schemas.openxmlformats.org/officeDocument/2006/relationships/image" Target="../media/image62.wmf"/><Relationship Id="rId4" Type="http://schemas.openxmlformats.org/officeDocument/2006/relationships/oleObject" Target="../embeddings/oleObject13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5.jpeg"/><Relationship Id="rId5" Type="http://schemas.openxmlformats.org/officeDocument/2006/relationships/image" Target="../media/image62.wmf"/><Relationship Id="rId4" Type="http://schemas.openxmlformats.org/officeDocument/2006/relationships/oleObject" Target="../embeddings/oleObject14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tags" Target="../tags/tag11.xml"/><Relationship Id="rId7" Type="http://schemas.openxmlformats.org/officeDocument/2006/relationships/image" Target="../media/image120.png"/><Relationship Id="rId12" Type="http://schemas.openxmlformats.org/officeDocument/2006/relationships/image" Target="../media/image121.wmf"/><Relationship Id="rId2" Type="http://schemas.openxmlformats.org/officeDocument/2006/relationships/tags" Target="../tags/tag1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6.bin"/><Relationship Id="rId5" Type="http://schemas.openxmlformats.org/officeDocument/2006/relationships/notesSlide" Target="../notesSlides/notesSlide43.xml"/><Relationship Id="rId10" Type="http://schemas.openxmlformats.org/officeDocument/2006/relationships/image" Target="../media/image12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2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oleObject" Target="../embeddings/oleObject21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33.png"/><Relationship Id="rId12" Type="http://schemas.openxmlformats.org/officeDocument/2006/relationships/image" Target="../media/image1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2.png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128.wmf"/><Relationship Id="rId10" Type="http://schemas.openxmlformats.org/officeDocument/2006/relationships/image" Target="../media/image129.wmf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131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wmf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136.png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137.png"/><Relationship Id="rId5" Type="http://schemas.openxmlformats.org/officeDocument/2006/relationships/image" Target="../media/image135.wmf"/><Relationship Id="rId15" Type="http://schemas.openxmlformats.org/officeDocument/2006/relationships/image" Target="../media/image139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2.bin"/><Relationship Id="rId9" Type="http://schemas.openxmlformats.org/officeDocument/2006/relationships/slide" Target="slide15.xml"/><Relationship Id="rId14" Type="http://schemas.openxmlformats.org/officeDocument/2006/relationships/oleObject" Target="../embeddings/oleObject26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jpeg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43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1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149.wmf"/><Relationship Id="rId4" Type="http://schemas.openxmlformats.org/officeDocument/2006/relationships/oleObject" Target="../embeddings/oleObject28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58.jpeg"/><Relationship Id="rId5" Type="http://schemas.openxmlformats.org/officeDocument/2006/relationships/image" Target="../media/image157.jpeg"/><Relationship Id="rId4" Type="http://schemas.openxmlformats.org/officeDocument/2006/relationships/image" Target="../media/image156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59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16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5029200" cy="533400"/>
          </a:xfrm>
        </p:spPr>
        <p:txBody>
          <a:bodyPr/>
          <a:lstStyle/>
          <a:p>
            <a:r>
              <a:rPr lang="ru-RU" smtClean="0"/>
              <a:t>Обработка изображений</a:t>
            </a:r>
          </a:p>
        </p:txBody>
      </p:sp>
      <p:pic>
        <p:nvPicPr>
          <p:cNvPr id="1028" name="Picture 8" descr="D:\Archive\Aspiranturus\Lecture\2005\line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1066800"/>
            <a:ext cx="3162300" cy="2371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 descr="D:\Archive\Aspiranturus\Lecture\2005\son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736975"/>
            <a:ext cx="1905000" cy="2530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 descr="D:\Archive\Aspiranturus\Lecture\2005\son1div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3733800"/>
            <a:ext cx="1893887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1" name="Picture 5" descr="D:\Works\dmoroz\Projects\Science\Lecture\dark_hist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3810000"/>
            <a:ext cx="2743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D:\Works\dmoroz\Projects\Science\Lecture\dim_hist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5029200"/>
            <a:ext cx="27432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" descr="image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lum bright="24000" contrast="30000"/>
          </a:blip>
          <a:srcRect/>
          <a:stretch>
            <a:fillRect/>
          </a:stretch>
        </p:blipFill>
        <p:spPr bwMode="auto">
          <a:xfrm>
            <a:off x="6248400" y="1066800"/>
            <a:ext cx="19050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Lena_Ori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33800" y="10668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Линейная коррекция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33400" y="1219200"/>
            <a:ext cx="662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Компенсация узкого диапазона яркостей – линейное растяжение: </a:t>
            </a:r>
          </a:p>
        </p:txBody>
      </p:sp>
      <p:sp>
        <p:nvSpPr>
          <p:cNvPr id="3077" name="Text Box 13"/>
          <p:cNvSpPr txBox="1">
            <a:spLocks noChangeArrowheads="1"/>
          </p:cNvSpPr>
          <p:nvPr/>
        </p:nvSpPr>
        <p:spPr bwMode="auto">
          <a:xfrm>
            <a:off x="5486400" y="5562600"/>
            <a:ext cx="278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График функции </a:t>
            </a:r>
            <a:r>
              <a:rPr lang="en-US" i="1">
                <a:latin typeface="Times New Roman" pitchFamily="18" charset="0"/>
              </a:rPr>
              <a:t>f </a:t>
            </a:r>
            <a:r>
              <a:rPr lang="en-US" i="1" baseline="30000">
                <a:latin typeface="Times New Roman" pitchFamily="18" charset="0"/>
              </a:rPr>
              <a:t>-1</a:t>
            </a:r>
            <a:r>
              <a:rPr lang="en-US" i="1">
                <a:latin typeface="Times New Roman" pitchFamily="18" charset="0"/>
              </a:rPr>
              <a:t>(y)</a:t>
            </a:r>
            <a:endParaRPr lang="ru-RU" i="1">
              <a:latin typeface="Times New Roman" pitchFamily="18" charset="0"/>
            </a:endParaRPr>
          </a:p>
        </p:txBody>
      </p:sp>
      <p:graphicFrame>
        <p:nvGraphicFramePr>
          <p:cNvPr id="3074" name="Object 1024"/>
          <p:cNvGraphicFramePr>
            <a:graphicFrameLocks noChangeAspect="1"/>
          </p:cNvGraphicFramePr>
          <p:nvPr/>
        </p:nvGraphicFramePr>
        <p:xfrm>
          <a:off x="4895850" y="2362200"/>
          <a:ext cx="35925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3" imgW="2044440" imgH="431640" progId="Equation.3">
                  <p:embed/>
                </p:oleObj>
              </mc:Choice>
              <mc:Fallback>
                <p:oleObj name="Equation" r:id="rId3" imgW="2044440" imgH="43164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2362200"/>
                        <a:ext cx="359251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18" descr="D:\Archive\Aspiranturus\Lecture\New\small_diap1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4191000"/>
            <a:ext cx="304800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9" descr="D:\Archive\Aspiranturus\Lecture\New\small_diap1.t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2362200"/>
            <a:ext cx="30480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0" descr="D:\Archive\Aspiranturus\Lecture\New\diap_corr.t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3124200"/>
            <a:ext cx="24384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Линейная коррекция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5105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Компенсация узкого диапазона яркостей – линейное растяжение: </a:t>
            </a:r>
          </a:p>
        </p:txBody>
      </p:sp>
      <p:pic>
        <p:nvPicPr>
          <p:cNvPr id="35844" name="Picture 6" descr="D:\Archive\Aspiranturus\Lecture\New\small_diap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92350"/>
            <a:ext cx="30480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 descr="D:\Archive\Aspiranturus\Lecture\New\good_diap1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425950"/>
            <a:ext cx="30480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Line 8"/>
          <p:cNvSpPr>
            <a:spLocks noChangeShapeType="1"/>
          </p:cNvSpPr>
          <p:nvPr/>
        </p:nvSpPr>
        <p:spPr bwMode="auto">
          <a:xfrm>
            <a:off x="2667000" y="404495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5847" name="Line 9"/>
          <p:cNvSpPr>
            <a:spLocks noChangeShapeType="1"/>
          </p:cNvSpPr>
          <p:nvPr/>
        </p:nvSpPr>
        <p:spPr bwMode="auto">
          <a:xfrm>
            <a:off x="6324600" y="412115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35848" name="Picture 10" descr="D:\Archive\Aspiranturus\Lecture\New\small_diap1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305050"/>
            <a:ext cx="28956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1" descr="D:\Archive\Aspiranturus\Lecture\New\good_diap1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425950"/>
            <a:ext cx="29718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Линейная коррекция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85800" y="1524000"/>
            <a:ext cx="685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Линейное растяжение – «как </a:t>
            </a:r>
            <a:r>
              <a:rPr lang="en-US"/>
              <a:t>AutoContrast </a:t>
            </a:r>
            <a:r>
              <a:rPr lang="ru-RU"/>
              <a:t>в </a:t>
            </a:r>
            <a:r>
              <a:rPr lang="en-US"/>
              <a:t>Photoshop</a:t>
            </a:r>
            <a:r>
              <a:rPr lang="ru-RU"/>
              <a:t>» </a:t>
            </a:r>
          </a:p>
        </p:txBody>
      </p:sp>
      <p:pic>
        <p:nvPicPr>
          <p:cNvPr id="36868" name="Picture 10" descr="D:\Archive\Aspiranturus\Lecture\2004\images\color\br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057400"/>
            <a:ext cx="2781300" cy="3457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69" name="Picture 11" descr="D:\Archive\Aspiranturus\Lecture\2004\images\color\bra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057400"/>
            <a:ext cx="2781300" cy="3457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70" name="Line 12"/>
          <p:cNvSpPr>
            <a:spLocks noChangeShapeType="1"/>
          </p:cNvSpPr>
          <p:nvPr/>
        </p:nvSpPr>
        <p:spPr bwMode="auto">
          <a:xfrm>
            <a:off x="4038600" y="38100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Линейная коррекция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828800" y="1600200"/>
            <a:ext cx="5065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hlink"/>
                </a:solidFill>
              </a:rPr>
              <a:t>Линейная коррекция помогает не всегда!</a:t>
            </a:r>
          </a:p>
        </p:txBody>
      </p:sp>
      <p:sp>
        <p:nvSpPr>
          <p:cNvPr id="37892" name="Line 6"/>
          <p:cNvSpPr>
            <a:spLocks noChangeShapeType="1"/>
          </p:cNvSpPr>
          <p:nvPr/>
        </p:nvSpPr>
        <p:spPr bwMode="auto">
          <a:xfrm>
            <a:off x="4038600" y="39624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37893" name="Picture 7" descr="D:\Archive\Aspiranturus\Lecture\2005\non-linear_s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795588"/>
            <a:ext cx="3175000" cy="238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894" name="Picture 8" descr="D:\Archive\Aspiranturus\Lecture\2005\line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809875"/>
            <a:ext cx="3162300" cy="2371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Нелинейная коррекция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24800" cy="2401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	</a:t>
            </a:r>
          </a:p>
        </p:txBody>
      </p:sp>
      <p:sp>
        <p:nvSpPr>
          <p:cNvPr id="38916" name="Line 6"/>
          <p:cNvSpPr>
            <a:spLocks noChangeShapeType="1"/>
          </p:cNvSpPr>
          <p:nvPr/>
        </p:nvSpPr>
        <p:spPr bwMode="auto">
          <a:xfrm>
            <a:off x="1905000" y="3621088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8917" name="Text Box 10"/>
          <p:cNvSpPr txBox="1">
            <a:spLocks noChangeArrowheads="1"/>
          </p:cNvSpPr>
          <p:nvPr/>
        </p:nvSpPr>
        <p:spPr bwMode="auto">
          <a:xfrm>
            <a:off x="5502275" y="4800600"/>
            <a:ext cx="2270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/>
              <a:t>График функции </a:t>
            </a:r>
            <a:r>
              <a:rPr lang="en-US" sz="1600" i="1" dirty="0">
                <a:latin typeface="Times New Roman" pitchFamily="18" charset="0"/>
              </a:rPr>
              <a:t>f </a:t>
            </a:r>
            <a:r>
              <a:rPr lang="en-US" sz="1600" i="1" baseline="30000" dirty="0">
                <a:latin typeface="Times New Roman" pitchFamily="18" charset="0"/>
              </a:rPr>
              <a:t>-1</a:t>
            </a:r>
            <a:r>
              <a:rPr lang="en-US" sz="1600" i="1" dirty="0">
                <a:latin typeface="Times New Roman" pitchFamily="18" charset="0"/>
              </a:rPr>
              <a:t>(y)</a:t>
            </a:r>
            <a:endParaRPr lang="ru-RU" sz="1600" i="1" dirty="0">
              <a:latin typeface="Times New Roman" pitchFamily="18" charset="0"/>
            </a:endParaRPr>
          </a:p>
        </p:txBody>
      </p:sp>
      <p:pic>
        <p:nvPicPr>
          <p:cNvPr id="38918" name="Picture 12" descr="D:\Archive\Aspiranturus\Lecture\2005\non-linear_sr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39888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3" descr="D:\Archive\Aspiranturus\Lecture\2005\non-line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154488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4" descr="D:\Archive\Aspiranturus\Lecture\2005\non-linear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1887538"/>
            <a:ext cx="28194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7620000" y="4343400"/>
            <a:ext cx="304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  <a:cs typeface="Arial" charset="0"/>
              </a:rPr>
              <a:t>y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05400" y="1752600"/>
            <a:ext cx="304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  <a:cs typeface="Arial" charset="0"/>
              </a:rPr>
              <a:t>x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Нелинейная коррекция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7924800" cy="24018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	</a:t>
            </a:r>
          </a:p>
        </p:txBody>
      </p:sp>
      <p:sp>
        <p:nvSpPr>
          <p:cNvPr id="4102" name="Text Box 15"/>
          <p:cNvSpPr txBox="1">
            <a:spLocks noChangeArrowheads="1"/>
          </p:cNvSpPr>
          <p:nvPr/>
        </p:nvSpPr>
        <p:spPr bwMode="auto">
          <a:xfrm>
            <a:off x="685800" y="914400"/>
            <a:ext cx="77724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Нелинейная</a:t>
            </a:r>
            <a:r>
              <a:rPr lang="en-US"/>
              <a:t> </a:t>
            </a:r>
            <a:r>
              <a:rPr lang="ru-RU"/>
              <a:t>компенсация недостаточной контрастности</a:t>
            </a:r>
          </a:p>
          <a:p>
            <a:endParaRPr lang="ru-RU"/>
          </a:p>
          <a:p>
            <a:r>
              <a:rPr lang="ru-RU"/>
              <a:t>Часто применяемые функции:</a:t>
            </a:r>
          </a:p>
          <a:p>
            <a:pPr>
              <a:buFontTx/>
              <a:buChar char="•"/>
            </a:pPr>
            <a:r>
              <a:rPr lang="en-US"/>
              <a:t> </a:t>
            </a:r>
            <a:r>
              <a:rPr lang="ru-RU"/>
              <a:t>Гамма-коррекция</a:t>
            </a:r>
          </a:p>
          <a:p>
            <a:pPr lvl="1">
              <a:buFontTx/>
              <a:buChar char="•"/>
            </a:pPr>
            <a:r>
              <a:rPr lang="ru-RU"/>
              <a:t> Изначальная цель – коррекция для правильного </a:t>
            </a:r>
            <a:br>
              <a:rPr lang="ru-RU"/>
            </a:br>
            <a:r>
              <a:rPr lang="ru-RU"/>
              <a:t>отображения на мониторе.</a:t>
            </a:r>
          </a:p>
          <a:p>
            <a:pPr>
              <a:buFontTx/>
              <a:buChar char="•"/>
            </a:pPr>
            <a:endParaRPr lang="ru-RU"/>
          </a:p>
          <a:p>
            <a:endParaRPr lang="en-US"/>
          </a:p>
          <a:p>
            <a:pPr>
              <a:buFontTx/>
              <a:buChar char="•"/>
            </a:pPr>
            <a:r>
              <a:rPr lang="ru-RU"/>
              <a:t> Логарифмическая</a:t>
            </a:r>
          </a:p>
          <a:p>
            <a:pPr lvl="1">
              <a:buFontTx/>
              <a:buChar char="•"/>
            </a:pPr>
            <a:r>
              <a:rPr lang="ru-RU"/>
              <a:t> Цель – сжатие динамического диапазона при визуализации</a:t>
            </a:r>
            <a:br>
              <a:rPr lang="ru-RU"/>
            </a:br>
            <a:r>
              <a:rPr lang="ru-RU"/>
              <a:t>данных </a:t>
            </a:r>
            <a:endParaRPr lang="en-US"/>
          </a:p>
          <a:p>
            <a:endParaRPr lang="ru-RU"/>
          </a:p>
          <a:p>
            <a:endParaRPr lang="ru-RU"/>
          </a:p>
        </p:txBody>
      </p:sp>
      <p:graphicFrame>
        <p:nvGraphicFramePr>
          <p:cNvPr id="4098" name="Object 21"/>
          <p:cNvGraphicFramePr>
            <a:graphicFrameLocks noChangeAspect="1"/>
          </p:cNvGraphicFramePr>
          <p:nvPr/>
        </p:nvGraphicFramePr>
        <p:xfrm>
          <a:off x="1295400" y="3581400"/>
          <a:ext cx="12017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3" imgW="571320" imgH="228600" progId="Equation.3">
                  <p:embed/>
                </p:oleObj>
              </mc:Choice>
              <mc:Fallback>
                <p:oleObj name="Equation" r:id="rId3" imgW="571320" imgH="228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81400"/>
                        <a:ext cx="1201738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22"/>
          <p:cNvGraphicFramePr>
            <a:graphicFrameLocks noChangeAspect="1"/>
          </p:cNvGraphicFramePr>
          <p:nvPr/>
        </p:nvGraphicFramePr>
        <p:xfrm>
          <a:off x="1066800" y="5867400"/>
          <a:ext cx="2082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5" imgW="990360" imgH="203040" progId="Equation.3">
                  <p:embed/>
                </p:oleObj>
              </mc:Choice>
              <mc:Fallback>
                <p:oleObj name="Equation" r:id="rId5" imgW="990360" imgH="2030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867400"/>
                        <a:ext cx="20828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Гамма-коррекция</a:t>
            </a:r>
          </a:p>
        </p:txBody>
      </p:sp>
      <p:pic>
        <p:nvPicPr>
          <p:cNvPr id="399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971925"/>
            <a:ext cx="1143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962400"/>
            <a:ext cx="11430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0" descr="D:\Archive\Aspiranturus\Lecture\2004\images\color\p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133600"/>
            <a:ext cx="1839913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42" name="Picture 11" descr="D:\Archive\Aspiranturus\Lecture\2004\images\color\p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1990725"/>
            <a:ext cx="1387475" cy="180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43" name="Picture 12" descr="D:\Archive\Aspiranturus\Lecture\2004\images\color\p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1981200"/>
            <a:ext cx="1371600" cy="179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44" name="Text Box 13"/>
          <p:cNvSpPr txBox="1">
            <a:spLocks noChangeArrowheads="1"/>
          </p:cNvSpPr>
          <p:nvPr/>
        </p:nvSpPr>
        <p:spPr bwMode="auto">
          <a:xfrm>
            <a:off x="4495800" y="514985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Графики функции </a:t>
            </a:r>
            <a:r>
              <a:rPr lang="en-US" sz="1600" i="1">
                <a:latin typeface="Times New Roman" pitchFamily="18" charset="0"/>
              </a:rPr>
              <a:t>f </a:t>
            </a:r>
            <a:r>
              <a:rPr lang="en-US" sz="1600" i="1" baseline="30000">
                <a:latin typeface="Times New Roman" pitchFamily="18" charset="0"/>
              </a:rPr>
              <a:t>-1</a:t>
            </a:r>
            <a:r>
              <a:rPr lang="en-US" sz="1600" i="1">
                <a:latin typeface="Times New Roman" pitchFamily="18" charset="0"/>
              </a:rPr>
              <a:t>(y)</a:t>
            </a:r>
            <a:endParaRPr lang="ru-RU" sz="160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Нелинейная коррекция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2401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	</a:t>
            </a:r>
          </a:p>
        </p:txBody>
      </p:sp>
      <p:pic>
        <p:nvPicPr>
          <p:cNvPr id="40964" name="Picture 5" descr="D:\Archive\Aspiranturus\Lecture\New\low_cont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39888"/>
            <a:ext cx="1905000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 descr="D:\Archive\Aspiranturus\Lecture\New\high_cont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998913"/>
            <a:ext cx="1905000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Line 8"/>
          <p:cNvSpPr>
            <a:spLocks noChangeShapeType="1"/>
          </p:cNvSpPr>
          <p:nvPr/>
        </p:nvSpPr>
        <p:spPr bwMode="auto">
          <a:xfrm>
            <a:off x="1524000" y="3544888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0967" name="Line 9"/>
          <p:cNvSpPr>
            <a:spLocks noChangeShapeType="1"/>
          </p:cNvSpPr>
          <p:nvPr/>
        </p:nvSpPr>
        <p:spPr bwMode="auto">
          <a:xfrm>
            <a:off x="4495800" y="3544888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40968" name="Picture 14" descr="D:\Archive\Aspiranturus\Lecture\New\low_contr1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1639888"/>
            <a:ext cx="312420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15" descr="D:\Archive\Aspiranturus\Lecture\New\high_contr1.t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4002088"/>
            <a:ext cx="32004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0" name="Text Box 16"/>
          <p:cNvSpPr txBox="1">
            <a:spLocks noChangeArrowheads="1"/>
          </p:cNvSpPr>
          <p:nvPr/>
        </p:nvSpPr>
        <p:spPr bwMode="auto">
          <a:xfrm>
            <a:off x="6334125" y="4648200"/>
            <a:ext cx="2270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График функции </a:t>
            </a:r>
            <a:r>
              <a:rPr lang="en-US" sz="1600" i="1">
                <a:latin typeface="Times New Roman" pitchFamily="18" charset="0"/>
              </a:rPr>
              <a:t>f </a:t>
            </a:r>
            <a:r>
              <a:rPr lang="en-US" sz="1600" i="1" baseline="30000">
                <a:latin typeface="Times New Roman" pitchFamily="18" charset="0"/>
              </a:rPr>
              <a:t>-1</a:t>
            </a:r>
            <a:r>
              <a:rPr lang="en-US" sz="1600" i="1">
                <a:latin typeface="Times New Roman" pitchFamily="18" charset="0"/>
              </a:rPr>
              <a:t>(y)</a:t>
            </a:r>
            <a:endParaRPr lang="ru-RU" sz="1600" i="1">
              <a:latin typeface="Times New Roman" pitchFamily="18" charset="0"/>
            </a:endParaRPr>
          </a:p>
        </p:txBody>
      </p:sp>
      <p:pic>
        <p:nvPicPr>
          <p:cNvPr id="40971" name="Picture 17" descr="D:\Archive\Aspiranturus\Lecture\New\high_corr.t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81725" y="2011363"/>
            <a:ext cx="25050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Цветовая коррекция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199313" cy="4114800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Изменение цветового баланса </a:t>
            </a:r>
          </a:p>
          <a:p>
            <a:pPr lvl="1" eaLnBrk="1" hangingPunct="1"/>
            <a:r>
              <a:rPr lang="ru-RU" dirty="0" smtClean="0"/>
              <a:t>Компенсация</a:t>
            </a:r>
            <a:r>
              <a:rPr lang="ru-RU" b="1" dirty="0" smtClean="0"/>
              <a:t>:</a:t>
            </a:r>
          </a:p>
          <a:p>
            <a:pPr lvl="2" eaLnBrk="1" hangingPunct="1"/>
            <a:r>
              <a:rPr lang="ru-RU" dirty="0" smtClean="0"/>
              <a:t>Неверного </a:t>
            </a:r>
            <a:r>
              <a:rPr lang="ru-RU" dirty="0" err="1" smtClean="0"/>
              <a:t>цветовосприятия</a:t>
            </a:r>
            <a:r>
              <a:rPr lang="ru-RU" dirty="0" smtClean="0"/>
              <a:t> камеры</a:t>
            </a:r>
          </a:p>
          <a:p>
            <a:pPr lvl="2" eaLnBrk="1" hangingPunct="1"/>
            <a:r>
              <a:rPr lang="ru-RU" dirty="0" smtClean="0"/>
              <a:t>Цветного освещения</a:t>
            </a:r>
          </a:p>
          <a:p>
            <a:pPr eaLnBrk="1" hangingPunct="1"/>
            <a:r>
              <a:rPr lang="ru-RU" dirty="0" smtClean="0"/>
              <a:t>Ряд алгоритмов рассмотрели на предыдущей лекции</a:t>
            </a:r>
          </a:p>
          <a:p>
            <a:pPr lvl="2" eaLnBrk="1" hangingPunct="1">
              <a:buNone/>
            </a:pPr>
            <a:r>
              <a:rPr lang="ru-RU" dirty="0" smtClean="0"/>
              <a:t>	</a:t>
            </a:r>
          </a:p>
        </p:txBody>
      </p:sp>
      <p:pic>
        <p:nvPicPr>
          <p:cNvPr id="41988" name="Picture 6" descr="E:\Works\dmoroz\Images\Samsung_color\bad_bal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733800"/>
            <a:ext cx="3276600" cy="2187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989" name="Picture 7" descr="E:\Works\dmoroz\Images\Samsung_color\correcte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33800"/>
            <a:ext cx="3276600" cy="2187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Цветовая коррекция изображений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199313" cy="4114800"/>
          </a:xfrm>
        </p:spPr>
        <p:txBody>
          <a:bodyPr/>
          <a:lstStyle/>
          <a:p>
            <a:pPr eaLnBrk="1" hangingPunct="1"/>
            <a:r>
              <a:rPr lang="ru-RU" smtClean="0"/>
              <a:t>Растяжение контрастности (</a:t>
            </a:r>
            <a:r>
              <a:rPr lang="en-US" smtClean="0"/>
              <a:t>“autolevels”)</a:t>
            </a:r>
            <a:endParaRPr lang="ru-RU" smtClean="0"/>
          </a:p>
          <a:p>
            <a:pPr lvl="1" eaLnBrk="1" hangingPunct="1"/>
            <a:r>
              <a:rPr lang="ru-RU" smtClean="0"/>
              <a:t>Идея – растянуть интенсивности по каждому из каналов на весь диапазон</a:t>
            </a:r>
            <a:r>
              <a:rPr lang="en-US" smtClean="0"/>
              <a:t>;</a:t>
            </a:r>
          </a:p>
          <a:p>
            <a:pPr eaLnBrk="1" hangingPunct="1"/>
            <a:r>
              <a:rPr lang="ru-RU" smtClean="0"/>
              <a:t>Метод:</a:t>
            </a:r>
          </a:p>
          <a:p>
            <a:pPr lvl="1" eaLnBrk="1" hangingPunct="1"/>
            <a:r>
              <a:rPr lang="ru-RU" smtClean="0"/>
              <a:t>Найти минимум, максимум по каждому из каналов:</a:t>
            </a:r>
          </a:p>
          <a:p>
            <a:pPr lvl="1" eaLnBrk="1" hangingPunct="1">
              <a:buFont typeface="Wingdings" pitchFamily="2" charset="2"/>
              <a:buNone/>
            </a:pPr>
            <a:endParaRPr lang="ru-RU" smtClean="0"/>
          </a:p>
          <a:p>
            <a:pPr lvl="1" eaLnBrk="1" hangingPunct="1"/>
            <a:r>
              <a:rPr lang="ru-RU" smtClean="0"/>
              <a:t>Преобразовать интенсивности:  </a:t>
            </a:r>
            <a:br>
              <a:rPr lang="ru-RU" smtClean="0"/>
            </a:br>
            <a:endParaRPr lang="ru-RU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716088" y="3810000"/>
          <a:ext cx="27876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3" imgW="1587240" imgH="431640" progId="Equation.3">
                  <p:embed/>
                </p:oleObj>
              </mc:Choice>
              <mc:Fallback>
                <p:oleObj name="Equation" r:id="rId3" imgW="158724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088" y="3810000"/>
                        <a:ext cx="27876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1716088" y="2971800"/>
          <a:ext cx="3048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5" imgW="1892160" imgH="228600" progId="Equation.3">
                  <p:embed/>
                </p:oleObj>
              </mc:Choice>
              <mc:Fallback>
                <p:oleObj name="Equation" r:id="rId5" imgW="189216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088" y="2971800"/>
                        <a:ext cx="3048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1716088" y="4648200"/>
          <a:ext cx="27876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7" imgW="1587240" imgH="431640" progId="Equation.3">
                  <p:embed/>
                </p:oleObj>
              </mc:Choice>
              <mc:Fallback>
                <p:oleObj name="Equation" r:id="rId7" imgW="158724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088" y="4648200"/>
                        <a:ext cx="27876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7"/>
          <p:cNvGraphicFramePr>
            <a:graphicFrameLocks noChangeAspect="1"/>
          </p:cNvGraphicFramePr>
          <p:nvPr/>
        </p:nvGraphicFramePr>
        <p:xfrm>
          <a:off x="4654550" y="3810000"/>
          <a:ext cx="28543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9" imgW="1625400" imgH="431640" progId="Equation.3">
                  <p:embed/>
                </p:oleObj>
              </mc:Choice>
              <mc:Fallback>
                <p:oleObj name="Equation" r:id="rId9" imgW="162540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3810000"/>
                        <a:ext cx="28543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-76200"/>
            <a:ext cx="6945312" cy="1143000"/>
          </a:xfrm>
        </p:spPr>
        <p:txBody>
          <a:bodyPr/>
          <a:lstStyle/>
          <a:p>
            <a:r>
              <a:rPr lang="ru-RU" smtClean="0"/>
              <a:t>Общая информация</a:t>
            </a:r>
            <a:endParaRPr lang="en-US" smtClean="0"/>
          </a:p>
        </p:txBody>
      </p:sp>
      <p:sp>
        <p:nvSpPr>
          <p:cNvPr id="8" name="Rectangle 7"/>
          <p:cNvSpPr/>
          <p:nvPr/>
        </p:nvSpPr>
        <p:spPr>
          <a:xfrm>
            <a:off x="381000" y="5372183"/>
            <a:ext cx="8358187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2800" dirty="0">
                <a:latin typeface="+mn-lt"/>
              </a:rPr>
              <a:t>Страница курса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dirty="0">
                <a:latin typeface="+mn-lt"/>
                <a:hlinkClick r:id="rId3"/>
              </a:rPr>
              <a:t>http://</a:t>
            </a:r>
            <a:r>
              <a:rPr lang="en-US" dirty="0" smtClean="0">
                <a:latin typeface="+mn-lt"/>
                <a:hlinkClick r:id="rId3"/>
              </a:rPr>
              <a:t>courses.graphicon.ru/main/vision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  <a:hlinkClick r:id="rId4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dirty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2309813"/>
            <a:ext cx="4648200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57200" y="2362200"/>
            <a:ext cx="2971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" algn="ctr"/>
            <a:r>
              <a:rPr lang="ru-RU"/>
              <a:t>Этот курс подготовлен</a:t>
            </a:r>
            <a:r>
              <a:rPr lang="en-US"/>
              <a:t> </a:t>
            </a:r>
            <a:r>
              <a:rPr lang="ru-RU"/>
              <a:t>и читается при поддержке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458200" cy="838200"/>
          </a:xfrm>
        </p:spPr>
        <p:txBody>
          <a:bodyPr/>
          <a:lstStyle/>
          <a:p>
            <a:pPr eaLnBrk="1" hangingPunct="1"/>
            <a:r>
              <a:rPr lang="ru-RU" dirty="0" smtClean="0"/>
              <a:t>Растяжение контрастности</a:t>
            </a:r>
          </a:p>
        </p:txBody>
      </p:sp>
      <p:pic>
        <p:nvPicPr>
          <p:cNvPr id="44035" name="Picture 5" descr="D:\Archive\Aspiranturus\Lecture\2004\images\balanc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0"/>
            <a:ext cx="3810000" cy="25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36" name="Picture 6" descr="D:\Archive\Aspiranturus\Lecture\2004\images\balance_2_au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09800"/>
            <a:ext cx="3810000" cy="25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ru-RU" dirty="0" smtClean="0"/>
              <a:t>Растяжение контрастности</a:t>
            </a:r>
          </a:p>
        </p:txBody>
      </p:sp>
      <p:pic>
        <p:nvPicPr>
          <p:cNvPr id="45059" name="Picture 5" descr="D:\Archive\Aspiranturus\Lecture\2004\images\color\c0al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76400"/>
            <a:ext cx="1828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60" name="Picture 6" descr="D:\Archive\Aspiranturus\Lecture\2004\images\color\c1al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200400"/>
            <a:ext cx="1828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61" name="Picture 7" descr="D:\Archive\Aspiranturus\Lecture\2004\images\color\c2al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4648200"/>
            <a:ext cx="1828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5062" name="Line 11"/>
          <p:cNvSpPr>
            <a:spLocks noChangeShapeType="1"/>
          </p:cNvSpPr>
          <p:nvPr/>
        </p:nvSpPr>
        <p:spPr bwMode="auto">
          <a:xfrm>
            <a:off x="4038600" y="2362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5063" name="Line 12"/>
          <p:cNvSpPr>
            <a:spLocks noChangeShapeType="1"/>
          </p:cNvSpPr>
          <p:nvPr/>
        </p:nvSpPr>
        <p:spPr bwMode="auto">
          <a:xfrm>
            <a:off x="4038600" y="3886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5064" name="Line 13"/>
          <p:cNvSpPr>
            <a:spLocks noChangeShapeType="1"/>
          </p:cNvSpPr>
          <p:nvPr/>
        </p:nvSpPr>
        <p:spPr bwMode="auto">
          <a:xfrm>
            <a:off x="4038600" y="5334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45065" name="Picture 14" descr="D:\Archive\Aspiranturus\Lecture\2004\images\color\c0all.jpe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676400"/>
            <a:ext cx="1828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66" name="Picture 15" descr="D:\Archive\Aspiranturus\Lecture\2004\images\color\c1all.jpe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200400"/>
            <a:ext cx="1828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67" name="Picture 16" descr="D:\Archive\Aspiranturus\Lecture\2004\images\color\c2all.jpe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4648200"/>
            <a:ext cx="1828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Шумоподавление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199313" cy="4114800"/>
          </a:xfrm>
        </p:spPr>
        <p:txBody>
          <a:bodyPr/>
          <a:lstStyle/>
          <a:p>
            <a:pPr lvl="1" eaLnBrk="1" hangingPunct="1"/>
            <a:r>
              <a:rPr lang="ru-RU" smtClean="0"/>
              <a:t>Причины возникновения шума:</a:t>
            </a:r>
          </a:p>
          <a:p>
            <a:pPr lvl="2" eaLnBrk="1" hangingPunct="1"/>
            <a:r>
              <a:rPr lang="ru-RU" smtClean="0"/>
              <a:t>Несовершенство измерительных приборов</a:t>
            </a:r>
          </a:p>
          <a:p>
            <a:pPr lvl="2" eaLnBrk="1" hangingPunct="1"/>
            <a:r>
              <a:rPr lang="ru-RU" smtClean="0"/>
              <a:t>Хранение и передача изображений с потерей данных</a:t>
            </a:r>
            <a:br>
              <a:rPr lang="ru-RU" smtClean="0"/>
            </a:br>
            <a:endParaRPr lang="ru-RU" smtClean="0"/>
          </a:p>
        </p:txBody>
      </p:sp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117850"/>
            <a:ext cx="218281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6" descr="D:\Works\dmoroz\Projects\Science\Lecture\cast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117850"/>
            <a:ext cx="18557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117850"/>
            <a:ext cx="20034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 Box 8"/>
          <p:cNvSpPr txBox="1">
            <a:spLocks noChangeArrowheads="1"/>
          </p:cNvSpPr>
          <p:nvPr/>
        </p:nvSpPr>
        <p:spPr bwMode="auto">
          <a:xfrm>
            <a:off x="898525" y="5715000"/>
            <a:ext cx="177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Шум фотоаппарата</a:t>
            </a:r>
            <a:endParaRPr lang="en-US" sz="1400"/>
          </a:p>
        </p:txBody>
      </p:sp>
      <p:sp>
        <p:nvSpPr>
          <p:cNvPr id="46088" name="Text Box 9"/>
          <p:cNvSpPr txBox="1">
            <a:spLocks noChangeArrowheads="1"/>
          </p:cNvSpPr>
          <p:nvPr/>
        </p:nvSpPr>
        <p:spPr bwMode="auto">
          <a:xfrm>
            <a:off x="4953000" y="5708650"/>
            <a:ext cx="1954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Сильное сжатие </a:t>
            </a:r>
            <a:r>
              <a:rPr lang="en-US" sz="1400"/>
              <a:t>JPEG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mtClean="0"/>
              <a:t>Цель: подавление шума</a:t>
            </a:r>
            <a:endParaRPr lang="en-US" smtClean="0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0" y="0"/>
          <a:ext cx="12192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8" imgW="914400" imgH="198720" progId="">
                  <p:embed/>
                </p:oleObj>
              </mc:Choice>
              <mc:Fallback>
                <p:oleObj name="Equation" r:id="rId8" imgW="914400" imgH="1987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4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0932" name="Picture 4" descr="image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lum bright="24000" contrast="30000"/>
          </a:blip>
          <a:srcRect/>
          <a:stretch>
            <a:fillRect/>
          </a:stretch>
        </p:blipFill>
        <p:spPr bwMode="auto">
          <a:xfrm>
            <a:off x="5791200" y="1809750"/>
            <a:ext cx="2690813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0933" name="Picture 5" descr="image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lum bright="24000" contrast="30000"/>
          </a:blip>
          <a:srcRect/>
          <a:stretch>
            <a:fillRect/>
          </a:stretch>
        </p:blipFill>
        <p:spPr bwMode="auto">
          <a:xfrm>
            <a:off x="1219200" y="1809750"/>
            <a:ext cx="2690813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0934" name="Picture 6" descr="avg1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lum bright="24000" contrast="30000"/>
          </a:blip>
          <a:srcRect/>
          <a:stretch>
            <a:fillRect/>
          </a:stretch>
        </p:blipFill>
        <p:spPr bwMode="auto">
          <a:xfrm>
            <a:off x="3454400" y="2209800"/>
            <a:ext cx="2682875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11200" y="933450"/>
            <a:ext cx="7772400" cy="1504950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mtClean="0"/>
              <a:t>Пусть дана камера и статичная сцена, требуется подавить шум.</a:t>
            </a:r>
            <a:endParaRPr lang="en-US" smtClean="0"/>
          </a:p>
        </p:txBody>
      </p:sp>
      <p:sp>
        <p:nvSpPr>
          <p:cNvPr id="1020936" name="Text Box 8"/>
          <p:cNvSpPr txBox="1">
            <a:spLocks noChangeArrowheads="1"/>
          </p:cNvSpPr>
          <p:nvPr/>
        </p:nvSpPr>
        <p:spPr bwMode="auto">
          <a:xfrm>
            <a:off x="822325" y="5730875"/>
            <a:ext cx="7464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Простейший вариант: усреднить несколько кадров</a:t>
            </a:r>
            <a:endParaRPr lang="en-US"/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7620000" y="655320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S.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Заменим каждый пиксель взвешенным средним по окрестности</a:t>
            </a:r>
            <a:endParaRPr lang="en-US" smtClean="0"/>
          </a:p>
          <a:p>
            <a:r>
              <a:rPr lang="ru-RU" smtClean="0"/>
              <a:t>Веса обозначаются как </a:t>
            </a:r>
            <a:r>
              <a:rPr lang="ru-RU" i="1" smtClean="0"/>
              <a:t>ядро фильтра</a:t>
            </a:r>
            <a:endParaRPr lang="en-US" i="1" smtClean="0"/>
          </a:p>
          <a:p>
            <a:r>
              <a:rPr lang="ru-RU" smtClean="0"/>
              <a:t>Веса для усреднения задаются так:</a:t>
            </a:r>
            <a:endParaRPr lang="en-US" smtClean="0"/>
          </a:p>
        </p:txBody>
      </p:sp>
      <p:sp>
        <p:nvSpPr>
          <p:cNvPr id="4710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Усреднение</a:t>
            </a:r>
            <a:endParaRPr lang="en-US" smtClean="0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135313" y="3911600"/>
            <a:ext cx="2274887" cy="2413000"/>
            <a:chOff x="1975" y="2464"/>
            <a:chExt cx="1433" cy="1520"/>
          </a:xfrm>
        </p:grpSpPr>
        <p:grpSp>
          <p:nvGrpSpPr>
            <p:cNvPr id="47110" name="Group 4"/>
            <p:cNvGrpSpPr>
              <a:grpSpLocks/>
            </p:cNvGrpSpPr>
            <p:nvPr/>
          </p:nvGrpSpPr>
          <p:grpSpPr bwMode="auto">
            <a:xfrm>
              <a:off x="1975" y="2464"/>
              <a:ext cx="1433" cy="1136"/>
              <a:chOff x="3799" y="2064"/>
              <a:chExt cx="1433" cy="1136"/>
            </a:xfrm>
          </p:grpSpPr>
          <p:grpSp>
            <p:nvGrpSpPr>
              <p:cNvPr id="47112" name="Group 5"/>
              <p:cNvGrpSpPr>
                <a:grpSpLocks/>
              </p:cNvGrpSpPr>
              <p:nvPr/>
            </p:nvGrpSpPr>
            <p:grpSpPr bwMode="auto">
              <a:xfrm>
                <a:off x="4080" y="2064"/>
                <a:ext cx="1152" cy="1136"/>
                <a:chOff x="144" y="144"/>
                <a:chExt cx="1152" cy="1136"/>
              </a:xfrm>
            </p:grpSpPr>
            <p:sp>
              <p:nvSpPr>
                <p:cNvPr id="47114" name="Rectangle 6"/>
                <p:cNvSpPr>
                  <a:spLocks noChangeArrowheads="1"/>
                </p:cNvSpPr>
                <p:nvPr/>
              </p:nvSpPr>
              <p:spPr bwMode="auto">
                <a:xfrm>
                  <a:off x="912" y="901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47115" name="Rectangle 7"/>
                <p:cNvSpPr>
                  <a:spLocks noChangeArrowheads="1"/>
                </p:cNvSpPr>
                <p:nvPr/>
              </p:nvSpPr>
              <p:spPr bwMode="auto">
                <a:xfrm>
                  <a:off x="528" y="901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47116" name="Rectangle 8"/>
                <p:cNvSpPr>
                  <a:spLocks noChangeArrowheads="1"/>
                </p:cNvSpPr>
                <p:nvPr/>
              </p:nvSpPr>
              <p:spPr bwMode="auto">
                <a:xfrm>
                  <a:off x="144" y="901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47117" name="Rectangle 9"/>
                <p:cNvSpPr>
                  <a:spLocks noChangeArrowheads="1"/>
                </p:cNvSpPr>
                <p:nvPr/>
              </p:nvSpPr>
              <p:spPr bwMode="auto">
                <a:xfrm>
                  <a:off x="912" y="523"/>
                  <a:ext cx="384" cy="378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47118" name="Rectangle 10"/>
                <p:cNvSpPr>
                  <a:spLocks noChangeArrowheads="1"/>
                </p:cNvSpPr>
                <p:nvPr/>
              </p:nvSpPr>
              <p:spPr bwMode="auto">
                <a:xfrm>
                  <a:off x="528" y="523"/>
                  <a:ext cx="384" cy="378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47119" name="Rectangle 11"/>
                <p:cNvSpPr>
                  <a:spLocks noChangeArrowheads="1"/>
                </p:cNvSpPr>
                <p:nvPr/>
              </p:nvSpPr>
              <p:spPr bwMode="auto">
                <a:xfrm>
                  <a:off x="144" y="523"/>
                  <a:ext cx="384" cy="378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47120" name="Rectangle 12"/>
                <p:cNvSpPr>
                  <a:spLocks noChangeArrowheads="1"/>
                </p:cNvSpPr>
                <p:nvPr/>
              </p:nvSpPr>
              <p:spPr bwMode="auto">
                <a:xfrm>
                  <a:off x="912" y="144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47121" name="Rectangle 13"/>
                <p:cNvSpPr>
                  <a:spLocks noChangeArrowheads="1"/>
                </p:cNvSpPr>
                <p:nvPr/>
              </p:nvSpPr>
              <p:spPr bwMode="auto">
                <a:xfrm>
                  <a:off x="528" y="144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47122" name="Rectangle 14"/>
                <p:cNvSpPr>
                  <a:spLocks noChangeArrowheads="1"/>
                </p:cNvSpPr>
                <p:nvPr/>
              </p:nvSpPr>
              <p:spPr bwMode="auto">
                <a:xfrm>
                  <a:off x="144" y="144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47123" name="Line 15"/>
                <p:cNvSpPr>
                  <a:spLocks noChangeShapeType="1"/>
                </p:cNvSpPr>
                <p:nvPr/>
              </p:nvSpPr>
              <p:spPr bwMode="auto">
                <a:xfrm>
                  <a:off x="144" y="144"/>
                  <a:ext cx="1152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ru-RU"/>
                </a:p>
              </p:txBody>
            </p:sp>
            <p:sp>
              <p:nvSpPr>
                <p:cNvPr id="47124" name="Line 16"/>
                <p:cNvSpPr>
                  <a:spLocks noChangeShapeType="1"/>
                </p:cNvSpPr>
                <p:nvPr/>
              </p:nvSpPr>
              <p:spPr bwMode="auto">
                <a:xfrm>
                  <a:off x="144" y="523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ru-RU"/>
                </a:p>
              </p:txBody>
            </p:sp>
            <p:sp>
              <p:nvSpPr>
                <p:cNvPr id="47125" name="Line 17"/>
                <p:cNvSpPr>
                  <a:spLocks noChangeShapeType="1"/>
                </p:cNvSpPr>
                <p:nvPr/>
              </p:nvSpPr>
              <p:spPr bwMode="auto">
                <a:xfrm>
                  <a:off x="144" y="901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ru-RU"/>
                </a:p>
              </p:txBody>
            </p:sp>
            <p:sp>
              <p:nvSpPr>
                <p:cNvPr id="47126" name="Line 18"/>
                <p:cNvSpPr>
                  <a:spLocks noChangeShapeType="1"/>
                </p:cNvSpPr>
                <p:nvPr/>
              </p:nvSpPr>
              <p:spPr bwMode="auto">
                <a:xfrm>
                  <a:off x="144" y="1280"/>
                  <a:ext cx="1152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ru-RU"/>
                </a:p>
              </p:txBody>
            </p:sp>
            <p:sp>
              <p:nvSpPr>
                <p:cNvPr id="47127" name="Line 19"/>
                <p:cNvSpPr>
                  <a:spLocks noChangeShapeType="1"/>
                </p:cNvSpPr>
                <p:nvPr/>
              </p:nvSpPr>
              <p:spPr bwMode="auto">
                <a:xfrm>
                  <a:off x="144" y="144"/>
                  <a:ext cx="0" cy="1136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ru-RU"/>
                </a:p>
              </p:txBody>
            </p:sp>
            <p:sp>
              <p:nvSpPr>
                <p:cNvPr id="47128" name="Line 20"/>
                <p:cNvSpPr>
                  <a:spLocks noChangeShapeType="1"/>
                </p:cNvSpPr>
                <p:nvPr/>
              </p:nvSpPr>
              <p:spPr bwMode="auto">
                <a:xfrm>
                  <a:off x="528" y="144"/>
                  <a:ext cx="0" cy="1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ru-RU"/>
                </a:p>
              </p:txBody>
            </p:sp>
            <p:sp>
              <p:nvSpPr>
                <p:cNvPr id="47129" name="Line 21"/>
                <p:cNvSpPr>
                  <a:spLocks noChangeShapeType="1"/>
                </p:cNvSpPr>
                <p:nvPr/>
              </p:nvSpPr>
              <p:spPr bwMode="auto">
                <a:xfrm>
                  <a:off x="912" y="144"/>
                  <a:ext cx="0" cy="1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ru-RU"/>
                </a:p>
              </p:txBody>
            </p:sp>
            <p:sp>
              <p:nvSpPr>
                <p:cNvPr id="47130" name="Line 22"/>
                <p:cNvSpPr>
                  <a:spLocks noChangeShapeType="1"/>
                </p:cNvSpPr>
                <p:nvPr/>
              </p:nvSpPr>
              <p:spPr bwMode="auto">
                <a:xfrm>
                  <a:off x="1296" y="144"/>
                  <a:ext cx="0" cy="1136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ru-RU"/>
                </a:p>
              </p:txBody>
            </p:sp>
          </p:grpSp>
          <p:pic>
            <p:nvPicPr>
              <p:cNvPr id="47113" name="Picture 23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99" y="2352"/>
                <a:ext cx="192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7111" name="Text Box 27"/>
            <p:cNvSpPr txBox="1">
              <a:spLocks noChangeArrowheads="1"/>
            </p:cNvSpPr>
            <p:nvPr/>
          </p:nvSpPr>
          <p:spPr bwMode="auto">
            <a:xfrm>
              <a:off x="2352" y="3696"/>
              <a:ext cx="9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“box filter”</a:t>
              </a:r>
            </a:p>
          </p:txBody>
        </p:sp>
      </p:grpSp>
      <p:sp>
        <p:nvSpPr>
          <p:cNvPr id="47109" name="Text Box 29"/>
          <p:cNvSpPr txBox="1">
            <a:spLocks noChangeArrowheads="1"/>
          </p:cNvSpPr>
          <p:nvPr/>
        </p:nvSpPr>
        <p:spPr bwMode="auto">
          <a:xfrm>
            <a:off x="7610475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77200" cy="5257800"/>
          </a:xfrm>
        </p:spPr>
        <p:txBody>
          <a:bodyPr/>
          <a:lstStyle/>
          <a:p>
            <a:r>
              <a:rPr lang="ru-RU" dirty="0" smtClean="0"/>
              <a:t>Пусть </a:t>
            </a:r>
            <a:r>
              <a:rPr lang="en-US" i="1" dirty="0" smtClean="0"/>
              <a:t>f </a:t>
            </a:r>
            <a:r>
              <a:rPr lang="ru-RU" i="1" dirty="0" smtClean="0"/>
              <a:t>– изображение, </a:t>
            </a:r>
            <a:r>
              <a:rPr lang="en-US" i="1" dirty="0" smtClean="0"/>
              <a:t>g </a:t>
            </a:r>
            <a:r>
              <a:rPr lang="ru-RU" i="1" dirty="0" smtClean="0"/>
              <a:t>-ядро</a:t>
            </a:r>
            <a:r>
              <a:rPr lang="en-US" dirty="0" smtClean="0"/>
              <a:t>. </a:t>
            </a:r>
            <a:r>
              <a:rPr lang="ru-RU" dirty="0" smtClean="0"/>
              <a:t>Свертка изображения </a:t>
            </a:r>
            <a:r>
              <a:rPr lang="en-US" dirty="0" smtClean="0"/>
              <a:t> </a:t>
            </a:r>
            <a:r>
              <a:rPr lang="en-US" i="1" dirty="0" smtClean="0"/>
              <a:t>f</a:t>
            </a:r>
            <a:r>
              <a:rPr lang="en-US" dirty="0" smtClean="0"/>
              <a:t> </a:t>
            </a:r>
            <a:r>
              <a:rPr lang="ru-RU" dirty="0" smtClean="0"/>
              <a:t> с помощью</a:t>
            </a:r>
            <a:r>
              <a:rPr lang="en-US" dirty="0" smtClean="0"/>
              <a:t> </a:t>
            </a:r>
            <a:r>
              <a:rPr lang="en-US" i="1" dirty="0" smtClean="0"/>
              <a:t>g</a:t>
            </a:r>
            <a:r>
              <a:rPr lang="en-US" dirty="0" smtClean="0"/>
              <a:t> </a:t>
            </a:r>
            <a:r>
              <a:rPr lang="ru-RU" dirty="0" smtClean="0"/>
              <a:t>обозначается как </a:t>
            </a:r>
            <a:r>
              <a:rPr lang="en-US" dirty="0" smtClean="0"/>
              <a:t> </a:t>
            </a:r>
            <a:r>
              <a:rPr lang="en-US" i="1" dirty="0" smtClean="0"/>
              <a:t>f</a:t>
            </a:r>
            <a:r>
              <a:rPr lang="en-US" dirty="0" smtClean="0"/>
              <a:t> * </a:t>
            </a:r>
            <a:r>
              <a:rPr lang="en-US" i="1" dirty="0" smtClean="0"/>
              <a:t>g</a:t>
            </a:r>
            <a:r>
              <a:rPr lang="en-US" dirty="0" smtClean="0"/>
              <a:t>.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Определение свертки</a:t>
            </a:r>
            <a:endParaRPr lang="en-US" smtClean="0"/>
          </a:p>
        </p:txBody>
      </p:sp>
      <p:graphicFrame>
        <p:nvGraphicFramePr>
          <p:cNvPr id="1016835" name="Object 3"/>
          <p:cNvGraphicFramePr>
            <a:graphicFrameLocks noChangeAspect="1"/>
          </p:cNvGraphicFramePr>
          <p:nvPr/>
        </p:nvGraphicFramePr>
        <p:xfrm>
          <a:off x="1066800" y="2209800"/>
          <a:ext cx="7086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4" imgW="2361960" imgH="355320" progId="Equation.3">
                  <p:embed/>
                </p:oleObj>
              </mc:Choice>
              <mc:Fallback>
                <p:oleObj name="Equation" r:id="rId4" imgW="2361960" imgH="3553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09800"/>
                        <a:ext cx="7086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76600" y="3276600"/>
            <a:ext cx="2362200" cy="2362200"/>
            <a:chOff x="576" y="2496"/>
            <a:chExt cx="1488" cy="1488"/>
          </a:xfrm>
        </p:grpSpPr>
        <p:sp>
          <p:nvSpPr>
            <p:cNvPr id="7182" name="Rectangle 5"/>
            <p:cNvSpPr>
              <a:spLocks noChangeArrowheads="1"/>
            </p:cNvSpPr>
            <p:nvPr/>
          </p:nvSpPr>
          <p:spPr bwMode="auto">
            <a:xfrm>
              <a:off x="576" y="2496"/>
              <a:ext cx="1488" cy="14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sz="1800"/>
            </a:p>
          </p:txBody>
        </p:sp>
        <p:sp>
          <p:nvSpPr>
            <p:cNvPr id="7183" name="Text Box 6"/>
            <p:cNvSpPr txBox="1">
              <a:spLocks noChangeArrowheads="1"/>
            </p:cNvSpPr>
            <p:nvPr/>
          </p:nvSpPr>
          <p:spPr bwMode="auto">
            <a:xfrm>
              <a:off x="1255" y="2976"/>
              <a:ext cx="21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4400" i="1"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</p:grpSp>
      <p:pic>
        <p:nvPicPr>
          <p:cNvPr id="1016839" name="Picture 7" descr="t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3367088"/>
            <a:ext cx="7620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6840" name="Picture 8" descr="t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3352800"/>
            <a:ext cx="7620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85800" y="2895600"/>
            <a:ext cx="3352800" cy="1219200"/>
            <a:chOff x="576" y="2400"/>
            <a:chExt cx="2112" cy="768"/>
          </a:xfrm>
        </p:grpSpPr>
        <p:pic>
          <p:nvPicPr>
            <p:cNvPr id="7180" name="Picture 10" descr="tmp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08" y="2640"/>
              <a:ext cx="480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1" name="Rectangle 11"/>
            <p:cNvSpPr>
              <a:spLocks noChangeArrowheads="1"/>
            </p:cNvSpPr>
            <p:nvPr/>
          </p:nvSpPr>
          <p:spPr bwMode="auto">
            <a:xfrm>
              <a:off x="576" y="2400"/>
              <a:ext cx="720" cy="7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16844" name="Picture 12" descr="t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3276600"/>
            <a:ext cx="7620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4"/>
          <p:cNvSpPr txBox="1">
            <a:spLocks noChangeArrowheads="1"/>
          </p:cNvSpPr>
          <p:nvPr/>
        </p:nvSpPr>
        <p:spPr bwMode="auto">
          <a:xfrm>
            <a:off x="7467600" y="6553200"/>
            <a:ext cx="163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F. Durand</a:t>
            </a:r>
          </a:p>
        </p:txBody>
      </p:sp>
      <p:sp>
        <p:nvSpPr>
          <p:cNvPr id="1016847" name="Text Box 15"/>
          <p:cNvSpPr txBox="1">
            <a:spLocks noChangeArrowheads="1"/>
          </p:cNvSpPr>
          <p:nvPr/>
        </p:nvSpPr>
        <p:spPr bwMode="auto">
          <a:xfrm>
            <a:off x="746125" y="5867400"/>
            <a:ext cx="59118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  </a:t>
            </a:r>
            <a:r>
              <a:rPr lang="ru-RU"/>
              <a:t>Соглашение</a:t>
            </a:r>
            <a:r>
              <a:rPr lang="en-US"/>
              <a:t>: </a:t>
            </a:r>
            <a:r>
              <a:rPr lang="ru-RU"/>
              <a:t>ядро</a:t>
            </a:r>
            <a:r>
              <a:rPr lang="en-US"/>
              <a:t>  “</a:t>
            </a:r>
            <a:r>
              <a:rPr lang="ru-RU"/>
              <a:t>перевернуто</a:t>
            </a:r>
            <a:r>
              <a:rPr lang="en-US"/>
              <a:t>”</a:t>
            </a:r>
          </a:p>
          <a:p>
            <a:pPr>
              <a:buFontTx/>
              <a:buChar char="•"/>
            </a:pPr>
            <a:r>
              <a:rPr lang="en-US"/>
              <a:t>   MATLAB: conv2 vs. filter2 (also imfilter)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78035E-8 C 0.06945 -0.00579 0.10608 -0.0037 0.19306 -0.00232 C 0.20105 0.01387 0.19861 0.00647 0.20174 0.01872 C 0.20052 0.03583 0.2007 0.05317 0.19827 0.07005 C 0.19584 0.08739 0.17796 0.08924 0.16841 0.09341 C 0.13785 0.09179 0.11563 0.08855 0.08594 0.08647 C 0.06146 0.08716 0.0099 0.06982 -0.01927 0.09572 C -0.02239 0.10843 -0.02517 0.11676 -0.01927 0.13317 C -0.01927 0.13317 -0.00607 0.13895 -0.00347 0.14011 C -0.00173 0.14104 0.00174 0.14265 0.00174 0.14265 C 0.04983 0.20369 0.16754 0.15005 0.19827 0.14959 C 0.20348 0.15028 0.21025 0.14682 0.21407 0.1519 C 0.2191 0.15861 0.21528 0.17086 0.21754 0.17988 C 0.21598 0.18843 0.2165 0.19861 0.21233 0.20554 C 0.20452 0.21895 0.18525 0.23352 0.17205 0.23375 C 0.11129 0.23514 0.05035 0.23537 -0.01041 0.23606 C -0.01371 0.24023 -0.02274 0.2608 -0.01215 0.26173 C 0.01875 0.26473 0.04983 0.26335 0.08073 0.26404 C 0.13855 0.27028 0.0948 0.26635 0.21233 0.26635 " pathEditMode="relative" ptsTypes="ffffffffffffffffffA">
                                      <p:cBhvr>
                                        <p:cTn id="30" dur="2000" fill="hold"/>
                                        <p:tgtEl>
                                          <p:spTgt spid="1016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8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Основные свойства</a:t>
            </a:r>
            <a:endParaRPr lang="en-US" smtClean="0"/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8153400" cy="5791200"/>
          </a:xfrm>
        </p:spPr>
        <p:txBody>
          <a:bodyPr/>
          <a:lstStyle/>
          <a:p>
            <a:r>
              <a:rPr lang="ru-RU" b="1" smtClean="0"/>
              <a:t>Линейность</a:t>
            </a:r>
            <a:r>
              <a:rPr lang="en-US" b="1" smtClean="0"/>
              <a:t>:</a:t>
            </a:r>
            <a:r>
              <a:rPr lang="en-US" smtClean="0"/>
              <a:t> filter(</a:t>
            </a:r>
            <a:r>
              <a:rPr lang="en-US" i="1" smtClean="0"/>
              <a:t>f</a:t>
            </a:r>
            <a:r>
              <a:rPr lang="en-US" baseline="-25000" smtClean="0"/>
              <a:t>1</a:t>
            </a:r>
            <a:r>
              <a:rPr lang="en-US" smtClean="0"/>
              <a:t> + </a:t>
            </a:r>
            <a:r>
              <a:rPr lang="en-US" i="1" smtClean="0"/>
              <a:t>f</a:t>
            </a:r>
            <a:r>
              <a:rPr lang="en-US" baseline="-25000" smtClean="0"/>
              <a:t>2</a:t>
            </a:r>
            <a:r>
              <a:rPr lang="en-US" smtClean="0"/>
              <a:t> ) = filter(</a:t>
            </a:r>
            <a:r>
              <a:rPr lang="en-US" i="1" smtClean="0"/>
              <a:t>f</a:t>
            </a:r>
            <a:r>
              <a:rPr lang="en-US" baseline="-25000" smtClean="0"/>
              <a:t>1</a:t>
            </a:r>
            <a:r>
              <a:rPr lang="en-US" smtClean="0"/>
              <a:t>) + filter(</a:t>
            </a:r>
            <a:r>
              <a:rPr lang="en-US" i="1" smtClean="0"/>
              <a:t>f</a:t>
            </a:r>
            <a:r>
              <a:rPr lang="en-US" baseline="-25000" smtClean="0"/>
              <a:t>2</a:t>
            </a:r>
            <a:r>
              <a:rPr lang="en-US" smtClean="0"/>
              <a:t>)</a:t>
            </a:r>
          </a:p>
          <a:p>
            <a:r>
              <a:rPr lang="ru-RU" b="1" smtClean="0"/>
              <a:t>Инвариантность к сдвигу</a:t>
            </a:r>
            <a:r>
              <a:rPr lang="en-US" b="1" smtClean="0"/>
              <a:t>:</a:t>
            </a:r>
            <a:r>
              <a:rPr lang="en-US" smtClean="0"/>
              <a:t> </a:t>
            </a:r>
            <a:r>
              <a:rPr lang="ru-RU" smtClean="0"/>
              <a:t>не зависит от сдвига пиксела</a:t>
            </a:r>
            <a:r>
              <a:rPr lang="en-US" smtClean="0"/>
              <a:t>: filter(shift(</a:t>
            </a:r>
            <a:r>
              <a:rPr lang="en-US" i="1" smtClean="0"/>
              <a:t>f</a:t>
            </a:r>
            <a:r>
              <a:rPr lang="en-US" smtClean="0"/>
              <a:t>)) = shift(filter(</a:t>
            </a:r>
            <a:r>
              <a:rPr lang="en-US" i="1" smtClean="0"/>
              <a:t>f</a:t>
            </a:r>
            <a:r>
              <a:rPr lang="en-US" smtClean="0"/>
              <a:t>))</a:t>
            </a:r>
          </a:p>
          <a:p>
            <a:r>
              <a:rPr lang="ru-RU" smtClean="0"/>
              <a:t>Теория</a:t>
            </a:r>
            <a:r>
              <a:rPr lang="en-US" smtClean="0"/>
              <a:t>: </a:t>
            </a:r>
            <a:r>
              <a:rPr lang="ru-RU" smtClean="0"/>
              <a:t>любой линейный оператор, инвариантный к сдвигу, может быть записан в виде свертки</a:t>
            </a:r>
            <a:endParaRPr lang="en-US" smtClean="0"/>
          </a:p>
        </p:txBody>
      </p:sp>
      <p:sp>
        <p:nvSpPr>
          <p:cNvPr id="48132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</a:t>
            </a:r>
            <a:endParaRPr lang="en-US" dirty="0" smtClean="0"/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5943600"/>
          </a:xfrm>
        </p:spPr>
        <p:txBody>
          <a:bodyPr/>
          <a:lstStyle/>
          <a:p>
            <a:r>
              <a:rPr lang="ru-RU" dirty="0" smtClean="0"/>
              <a:t>Коммутативность</a:t>
            </a:r>
            <a:r>
              <a:rPr lang="en-US" dirty="0" smtClean="0"/>
              <a:t>: </a:t>
            </a:r>
            <a:r>
              <a:rPr lang="en-US" i="1" dirty="0" smtClean="0"/>
              <a:t>a</a:t>
            </a:r>
            <a:r>
              <a:rPr lang="en-US" dirty="0" smtClean="0"/>
              <a:t> * </a:t>
            </a:r>
            <a:r>
              <a:rPr lang="en-US" i="1" dirty="0" smtClean="0"/>
              <a:t>b</a:t>
            </a:r>
            <a:r>
              <a:rPr lang="en-US" dirty="0" smtClean="0"/>
              <a:t> = </a:t>
            </a:r>
            <a:r>
              <a:rPr lang="en-US" i="1" dirty="0" smtClean="0"/>
              <a:t>b</a:t>
            </a:r>
            <a:r>
              <a:rPr lang="en-US" dirty="0" smtClean="0"/>
              <a:t> * </a:t>
            </a:r>
            <a:r>
              <a:rPr lang="en-US" i="1" dirty="0" smtClean="0"/>
              <a:t>a</a:t>
            </a:r>
          </a:p>
          <a:p>
            <a:pPr lvl="1"/>
            <a:r>
              <a:rPr lang="ru-RU" dirty="0" smtClean="0"/>
              <a:t>Нет никакой разницы между изображением и ядром фильтра</a:t>
            </a:r>
            <a:endParaRPr lang="en-US" dirty="0" smtClean="0"/>
          </a:p>
          <a:p>
            <a:r>
              <a:rPr lang="ru-RU" dirty="0" smtClean="0"/>
              <a:t>Ассоциативность</a:t>
            </a:r>
            <a:r>
              <a:rPr lang="en-US" dirty="0" smtClean="0"/>
              <a:t>: </a:t>
            </a:r>
            <a:r>
              <a:rPr lang="en-US" i="1" dirty="0" smtClean="0"/>
              <a:t>a</a:t>
            </a:r>
            <a:r>
              <a:rPr lang="en-US" dirty="0" smtClean="0"/>
              <a:t> * (</a:t>
            </a:r>
            <a:r>
              <a:rPr lang="en-US" i="1" dirty="0" smtClean="0"/>
              <a:t>b</a:t>
            </a:r>
            <a:r>
              <a:rPr lang="en-US" dirty="0" smtClean="0"/>
              <a:t> * </a:t>
            </a:r>
            <a:r>
              <a:rPr lang="en-US" i="1" dirty="0" smtClean="0"/>
              <a:t>c</a:t>
            </a:r>
            <a:r>
              <a:rPr lang="en-US" dirty="0" smtClean="0"/>
              <a:t>) = (</a:t>
            </a:r>
            <a:r>
              <a:rPr lang="en-US" i="1" dirty="0" smtClean="0"/>
              <a:t>a</a:t>
            </a:r>
            <a:r>
              <a:rPr lang="en-US" dirty="0" smtClean="0"/>
              <a:t> * </a:t>
            </a:r>
            <a:r>
              <a:rPr lang="en-US" i="1" dirty="0" smtClean="0"/>
              <a:t>b</a:t>
            </a:r>
            <a:r>
              <a:rPr lang="en-US" dirty="0" smtClean="0"/>
              <a:t>) * </a:t>
            </a:r>
            <a:r>
              <a:rPr lang="en-US" i="1" dirty="0" smtClean="0"/>
              <a:t>c</a:t>
            </a:r>
          </a:p>
          <a:p>
            <a:pPr lvl="1"/>
            <a:r>
              <a:rPr lang="ru-RU" dirty="0" smtClean="0"/>
              <a:t>Последовательное применение фильтров: </a:t>
            </a:r>
            <a:r>
              <a:rPr lang="en-US" dirty="0" smtClean="0"/>
              <a:t> (((</a:t>
            </a:r>
            <a:r>
              <a:rPr lang="en-US" i="1" dirty="0" smtClean="0"/>
              <a:t>a</a:t>
            </a:r>
            <a:r>
              <a:rPr lang="en-US" dirty="0" smtClean="0"/>
              <a:t> * 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) * </a:t>
            </a:r>
            <a:r>
              <a:rPr lang="en-US" i="1" dirty="0" smtClean="0"/>
              <a:t>b</a:t>
            </a:r>
            <a:r>
              <a:rPr lang="en-US" baseline="-25000" dirty="0" smtClean="0"/>
              <a:t>2</a:t>
            </a:r>
            <a:r>
              <a:rPr lang="en-US" dirty="0" smtClean="0"/>
              <a:t>) * </a:t>
            </a:r>
            <a:r>
              <a:rPr lang="en-US" i="1" dirty="0" smtClean="0"/>
              <a:t>b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  <a:p>
            <a:pPr lvl="1"/>
            <a:r>
              <a:rPr lang="ru-RU" dirty="0" smtClean="0"/>
              <a:t>Эквивалентно применению такого фильтра</a:t>
            </a:r>
            <a:r>
              <a:rPr lang="en-US" dirty="0" smtClean="0"/>
              <a:t>: a * (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 * </a:t>
            </a:r>
            <a:r>
              <a:rPr lang="en-US" i="1" dirty="0" smtClean="0"/>
              <a:t>b</a:t>
            </a:r>
            <a:r>
              <a:rPr lang="en-US" baseline="-25000" dirty="0" smtClean="0"/>
              <a:t>2</a:t>
            </a:r>
            <a:r>
              <a:rPr lang="en-US" dirty="0" smtClean="0"/>
              <a:t> * </a:t>
            </a:r>
            <a:r>
              <a:rPr lang="en-US" i="1" dirty="0" smtClean="0"/>
              <a:t>b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  <a:p>
            <a:r>
              <a:rPr lang="ru-RU" dirty="0" smtClean="0"/>
              <a:t>Дистрибутивность по сложению</a:t>
            </a:r>
            <a:r>
              <a:rPr lang="en-US" dirty="0" smtClean="0"/>
              <a:t>: </a:t>
            </a:r>
            <a:endParaRPr lang="ru-RU" dirty="0" smtClean="0"/>
          </a:p>
          <a:p>
            <a:pPr>
              <a:buFontTx/>
              <a:buNone/>
            </a:pPr>
            <a:r>
              <a:rPr lang="ru-RU" i="1" dirty="0" smtClean="0"/>
              <a:t>	</a:t>
            </a:r>
            <a:r>
              <a:rPr lang="en-US" i="1" dirty="0" smtClean="0"/>
              <a:t>a</a:t>
            </a:r>
            <a:r>
              <a:rPr lang="en-US" dirty="0" smtClean="0"/>
              <a:t> * (</a:t>
            </a:r>
            <a:r>
              <a:rPr lang="en-US" i="1" dirty="0" smtClean="0"/>
              <a:t>b</a:t>
            </a:r>
            <a:r>
              <a:rPr lang="en-US" dirty="0" smtClean="0"/>
              <a:t> + </a:t>
            </a:r>
            <a:r>
              <a:rPr lang="en-US" i="1" dirty="0" smtClean="0"/>
              <a:t>c</a:t>
            </a:r>
            <a:r>
              <a:rPr lang="en-US" dirty="0" smtClean="0"/>
              <a:t>) = (</a:t>
            </a:r>
            <a:r>
              <a:rPr lang="en-US" i="1" dirty="0" smtClean="0"/>
              <a:t>a</a:t>
            </a:r>
            <a:r>
              <a:rPr lang="en-US" dirty="0" smtClean="0"/>
              <a:t> * </a:t>
            </a:r>
            <a:r>
              <a:rPr lang="en-US" i="1" dirty="0" smtClean="0"/>
              <a:t>b</a:t>
            </a:r>
            <a:r>
              <a:rPr lang="en-US" dirty="0" smtClean="0"/>
              <a:t>) + (</a:t>
            </a:r>
            <a:r>
              <a:rPr lang="en-US" i="1" dirty="0" smtClean="0"/>
              <a:t>a</a:t>
            </a:r>
            <a:r>
              <a:rPr lang="en-US" dirty="0" smtClean="0"/>
              <a:t> * </a:t>
            </a:r>
            <a:r>
              <a:rPr lang="en-US" i="1" dirty="0" smtClean="0"/>
              <a:t>c</a:t>
            </a:r>
            <a:r>
              <a:rPr lang="en-US" dirty="0" smtClean="0"/>
              <a:t>)</a:t>
            </a:r>
          </a:p>
          <a:p>
            <a:r>
              <a:rPr lang="ru-RU" dirty="0" err="1" smtClean="0"/>
              <a:t>Домножение</a:t>
            </a:r>
            <a:r>
              <a:rPr lang="ru-RU" dirty="0" smtClean="0"/>
              <a:t> на скаляр можно вынести за скобки</a:t>
            </a:r>
            <a:r>
              <a:rPr lang="en-US" dirty="0" smtClean="0"/>
              <a:t>: </a:t>
            </a:r>
            <a:r>
              <a:rPr lang="en-US" i="1" dirty="0" smtClean="0"/>
              <a:t>ka * b = a * kb = k 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 * </a:t>
            </a:r>
            <a:r>
              <a:rPr lang="en-US" i="1" dirty="0" smtClean="0"/>
              <a:t>b</a:t>
            </a:r>
            <a:r>
              <a:rPr lang="en-US" dirty="0" smtClean="0"/>
              <a:t>)</a:t>
            </a:r>
          </a:p>
          <a:p>
            <a:r>
              <a:rPr lang="ru-RU" dirty="0" smtClean="0"/>
              <a:t>Единица</a:t>
            </a:r>
            <a:r>
              <a:rPr lang="en-US" dirty="0" smtClean="0"/>
              <a:t>:  </a:t>
            </a:r>
            <a:r>
              <a:rPr lang="en-US" i="1" dirty="0" smtClean="0"/>
              <a:t>e</a:t>
            </a:r>
            <a:r>
              <a:rPr lang="en-US" dirty="0" smtClean="0"/>
              <a:t> = […, 0, 0, 1, 0, 0, …],</a:t>
            </a:r>
            <a:br>
              <a:rPr lang="en-US" dirty="0" smtClean="0"/>
            </a:br>
            <a:r>
              <a:rPr lang="en-US" i="1" dirty="0" smtClean="0"/>
              <a:t>a</a:t>
            </a:r>
            <a:r>
              <a:rPr lang="en-US" dirty="0" smtClean="0"/>
              <a:t> * </a:t>
            </a:r>
            <a:r>
              <a:rPr lang="en-US" i="1" dirty="0" smtClean="0"/>
              <a:t>e</a:t>
            </a:r>
            <a:r>
              <a:rPr lang="en-US" dirty="0" smtClean="0"/>
              <a:t> = </a:t>
            </a:r>
            <a:r>
              <a:rPr lang="en-US" i="1" dirty="0" smtClean="0"/>
              <a:t>a</a:t>
            </a:r>
          </a:p>
          <a:p>
            <a:pPr lvl="1">
              <a:buFontTx/>
              <a:buNone/>
            </a:pPr>
            <a:endParaRPr lang="en-US" dirty="0" smtClean="0"/>
          </a:p>
        </p:txBody>
      </p:sp>
      <p:sp>
        <p:nvSpPr>
          <p:cNvPr id="49156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79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1"/>
          <p:cNvSpPr>
            <a:spLocks noChangeArrowheads="1"/>
          </p:cNvSpPr>
          <p:nvPr/>
        </p:nvSpPr>
        <p:spPr bwMode="auto">
          <a:xfrm>
            <a:off x="381000" y="3810000"/>
            <a:ext cx="25146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Детали реализации</a:t>
            </a:r>
            <a:endParaRPr lang="en-US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Размер результирующего изображения</a:t>
            </a:r>
            <a:r>
              <a:rPr lang="en-US" smtClean="0"/>
              <a:t>?</a:t>
            </a:r>
          </a:p>
          <a:p>
            <a:r>
              <a:rPr lang="en-US" smtClean="0"/>
              <a:t>MATLAB: filter2(g, f, </a:t>
            </a:r>
            <a:r>
              <a:rPr lang="en-US" i="1" smtClean="0"/>
              <a:t>shape</a:t>
            </a:r>
            <a:r>
              <a:rPr lang="en-US" smtClean="0"/>
              <a:t>)</a:t>
            </a:r>
          </a:p>
          <a:p>
            <a:pPr lvl="1"/>
            <a:r>
              <a:rPr lang="en-US" i="1" smtClean="0"/>
              <a:t>shape</a:t>
            </a:r>
            <a:r>
              <a:rPr lang="en-US" smtClean="0"/>
              <a:t> = ‘full’: output size is sum of sizes of f and g</a:t>
            </a:r>
          </a:p>
          <a:p>
            <a:pPr lvl="1"/>
            <a:r>
              <a:rPr lang="en-US" i="1" smtClean="0"/>
              <a:t>shape</a:t>
            </a:r>
            <a:r>
              <a:rPr lang="en-US" smtClean="0"/>
              <a:t> = ‘same’: output size is same as f</a:t>
            </a:r>
          </a:p>
          <a:p>
            <a:pPr lvl="1"/>
            <a:r>
              <a:rPr lang="en-US" i="1" smtClean="0"/>
              <a:t>shape</a:t>
            </a:r>
            <a:r>
              <a:rPr lang="en-US" smtClean="0"/>
              <a:t> = ‘valid’: output size is difference of sizes of f and g </a:t>
            </a: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609600" y="4038600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f</a:t>
            </a:r>
          </a:p>
        </p:txBody>
      </p:sp>
      <p:sp>
        <p:nvSpPr>
          <p:cNvPr id="50182" name="Rectangle 5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228600" y="3657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2590800" y="5943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0185" name="Rectangle 10"/>
          <p:cNvSpPr>
            <a:spLocks noChangeArrowheads="1"/>
          </p:cNvSpPr>
          <p:nvPr/>
        </p:nvSpPr>
        <p:spPr bwMode="auto">
          <a:xfrm>
            <a:off x="228600" y="5943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0186" name="Rectangle 13"/>
          <p:cNvSpPr>
            <a:spLocks noChangeArrowheads="1"/>
          </p:cNvSpPr>
          <p:nvPr/>
        </p:nvSpPr>
        <p:spPr bwMode="auto">
          <a:xfrm>
            <a:off x="3886200" y="4038600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f</a:t>
            </a:r>
          </a:p>
        </p:txBody>
      </p:sp>
      <p:sp>
        <p:nvSpPr>
          <p:cNvPr id="50187" name="Rectangle 14"/>
          <p:cNvSpPr>
            <a:spLocks noChangeArrowheads="1"/>
          </p:cNvSpPr>
          <p:nvPr/>
        </p:nvSpPr>
        <p:spPr bwMode="auto">
          <a:xfrm>
            <a:off x="5715000" y="38100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0188" name="Rectangle 15"/>
          <p:cNvSpPr>
            <a:spLocks noChangeArrowheads="1"/>
          </p:cNvSpPr>
          <p:nvPr/>
        </p:nvSpPr>
        <p:spPr bwMode="auto">
          <a:xfrm>
            <a:off x="3657600" y="38100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0189" name="Rectangle 16"/>
          <p:cNvSpPr>
            <a:spLocks noChangeArrowheads="1"/>
          </p:cNvSpPr>
          <p:nvPr/>
        </p:nvSpPr>
        <p:spPr bwMode="auto">
          <a:xfrm>
            <a:off x="5715000" y="57912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0190" name="Rectangle 17"/>
          <p:cNvSpPr>
            <a:spLocks noChangeArrowheads="1"/>
          </p:cNvSpPr>
          <p:nvPr/>
        </p:nvSpPr>
        <p:spPr bwMode="auto">
          <a:xfrm>
            <a:off x="3657600" y="57150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0191" name="Rectangle 19"/>
          <p:cNvSpPr>
            <a:spLocks noChangeArrowheads="1"/>
          </p:cNvSpPr>
          <p:nvPr/>
        </p:nvSpPr>
        <p:spPr bwMode="auto">
          <a:xfrm>
            <a:off x="6858000" y="4038600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f</a:t>
            </a:r>
          </a:p>
        </p:txBody>
      </p:sp>
      <p:sp>
        <p:nvSpPr>
          <p:cNvPr id="50192" name="Rectangle 18"/>
          <p:cNvSpPr>
            <a:spLocks noChangeArrowheads="1"/>
          </p:cNvSpPr>
          <p:nvPr/>
        </p:nvSpPr>
        <p:spPr bwMode="auto">
          <a:xfrm>
            <a:off x="7086600" y="4191000"/>
            <a:ext cx="1600200" cy="1600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93" name="Rectangle 20"/>
          <p:cNvSpPr>
            <a:spLocks noChangeArrowheads="1"/>
          </p:cNvSpPr>
          <p:nvPr/>
        </p:nvSpPr>
        <p:spPr bwMode="auto">
          <a:xfrm>
            <a:off x="8458200" y="4038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0194" name="Rectangle 21"/>
          <p:cNvSpPr>
            <a:spLocks noChangeArrowheads="1"/>
          </p:cNvSpPr>
          <p:nvPr/>
        </p:nvSpPr>
        <p:spPr bwMode="auto">
          <a:xfrm>
            <a:off x="6858000" y="4038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0195" name="Rectangle 22"/>
          <p:cNvSpPr>
            <a:spLocks noChangeArrowheads="1"/>
          </p:cNvSpPr>
          <p:nvPr/>
        </p:nvSpPr>
        <p:spPr bwMode="auto">
          <a:xfrm>
            <a:off x="8458200" y="5562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0196" name="Rectangle 23"/>
          <p:cNvSpPr>
            <a:spLocks noChangeArrowheads="1"/>
          </p:cNvSpPr>
          <p:nvPr/>
        </p:nvSpPr>
        <p:spPr bwMode="auto">
          <a:xfrm>
            <a:off x="6858000" y="5562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0197" name="Text Box 24"/>
          <p:cNvSpPr txBox="1">
            <a:spLocks noChangeArrowheads="1"/>
          </p:cNvSpPr>
          <p:nvPr/>
        </p:nvSpPr>
        <p:spPr bwMode="auto">
          <a:xfrm>
            <a:off x="1330325" y="3316288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full</a:t>
            </a:r>
          </a:p>
        </p:txBody>
      </p:sp>
      <p:sp>
        <p:nvSpPr>
          <p:cNvPr id="50198" name="Text Box 25"/>
          <p:cNvSpPr txBox="1">
            <a:spLocks noChangeArrowheads="1"/>
          </p:cNvSpPr>
          <p:nvPr/>
        </p:nvSpPr>
        <p:spPr bwMode="auto">
          <a:xfrm>
            <a:off x="4495800" y="335280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same</a:t>
            </a:r>
          </a:p>
        </p:txBody>
      </p:sp>
      <p:sp>
        <p:nvSpPr>
          <p:cNvPr id="50199" name="Text Box 26"/>
          <p:cNvSpPr txBox="1">
            <a:spLocks noChangeArrowheads="1"/>
          </p:cNvSpPr>
          <p:nvPr/>
        </p:nvSpPr>
        <p:spPr bwMode="auto">
          <a:xfrm>
            <a:off x="7391400" y="3352800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valid</a:t>
            </a:r>
          </a:p>
        </p:txBody>
      </p:sp>
      <p:sp>
        <p:nvSpPr>
          <p:cNvPr id="50200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Детали реализации</a:t>
            </a:r>
            <a:endParaRPr lang="en-U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Как происходит фильтрация по краям</a:t>
            </a:r>
            <a:r>
              <a:rPr lang="en-US" smtClean="0"/>
              <a:t>?</a:t>
            </a:r>
          </a:p>
          <a:p>
            <a:pPr lvl="1"/>
            <a:r>
              <a:rPr lang="ru-RU" smtClean="0"/>
              <a:t>Окно фильтра выходит за границы изображения</a:t>
            </a:r>
            <a:endParaRPr lang="en-US" smtClean="0"/>
          </a:p>
          <a:p>
            <a:pPr lvl="1"/>
            <a:r>
              <a:rPr lang="ru-RU" smtClean="0"/>
              <a:t>Необходимо экстраполировать изображение</a:t>
            </a:r>
            <a:endParaRPr lang="en-US" smtClean="0"/>
          </a:p>
          <a:p>
            <a:pPr lvl="1"/>
            <a:r>
              <a:rPr lang="ru-RU" smtClean="0"/>
              <a:t>Варианты</a:t>
            </a:r>
            <a:r>
              <a:rPr lang="en-US" smtClean="0"/>
              <a:t>:</a:t>
            </a:r>
          </a:p>
          <a:p>
            <a:pPr lvl="2"/>
            <a:r>
              <a:rPr lang="en-US" smtClean="0"/>
              <a:t>clip filter (black)</a:t>
            </a:r>
          </a:p>
          <a:p>
            <a:pPr lvl="2"/>
            <a:r>
              <a:rPr lang="en-US" smtClean="0"/>
              <a:t>wrap around</a:t>
            </a:r>
          </a:p>
          <a:p>
            <a:pPr lvl="2"/>
            <a:r>
              <a:rPr lang="en-US" smtClean="0"/>
              <a:t>copy edge</a:t>
            </a:r>
          </a:p>
          <a:p>
            <a:pPr lvl="2"/>
            <a:r>
              <a:rPr lang="en-US" smtClean="0"/>
              <a:t>reflect across edge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7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8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9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0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1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2" name="Picture 1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7162800" y="6553200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S. Marschner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 предыдущей лекции</a:t>
            </a:r>
          </a:p>
        </p:txBody>
      </p:sp>
      <p:pic>
        <p:nvPicPr>
          <p:cNvPr id="29699" name="Picture 4" descr="humaney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066800"/>
            <a:ext cx="15319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349625"/>
            <a:ext cx="11969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1" name="Group 18"/>
          <p:cNvGrpSpPr>
            <a:grpSpLocks/>
          </p:cNvGrpSpPr>
          <p:nvPr/>
        </p:nvGrpSpPr>
        <p:grpSpPr bwMode="auto">
          <a:xfrm>
            <a:off x="6324600" y="2168525"/>
            <a:ext cx="2682875" cy="1031875"/>
            <a:chOff x="1828800" y="990600"/>
            <a:chExt cx="7237929" cy="2605813"/>
          </a:xfrm>
        </p:grpSpPr>
        <p:sp>
          <p:nvSpPr>
            <p:cNvPr id="29705" name="Line 4"/>
            <p:cNvSpPr>
              <a:spLocks noChangeShapeType="1"/>
            </p:cNvSpPr>
            <p:nvPr/>
          </p:nvSpPr>
          <p:spPr bwMode="auto">
            <a:xfrm>
              <a:off x="1828800" y="1770063"/>
              <a:ext cx="1588" cy="14462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6" name="Line 5"/>
            <p:cNvSpPr>
              <a:spLocks noChangeShapeType="1"/>
            </p:cNvSpPr>
            <p:nvPr/>
          </p:nvSpPr>
          <p:spPr bwMode="auto">
            <a:xfrm>
              <a:off x="1828800" y="3216275"/>
              <a:ext cx="45720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7" name="Freeform 6"/>
            <p:cNvSpPr>
              <a:spLocks/>
            </p:cNvSpPr>
            <p:nvPr/>
          </p:nvSpPr>
          <p:spPr bwMode="auto">
            <a:xfrm>
              <a:off x="1841500" y="1979613"/>
              <a:ext cx="4572000" cy="1216025"/>
            </a:xfrm>
            <a:custGeom>
              <a:avLst/>
              <a:gdLst>
                <a:gd name="T0" fmla="*/ 2147483647 w 2880"/>
                <a:gd name="T1" fmla="*/ 2147483647 h 766"/>
                <a:gd name="T2" fmla="*/ 2147483647 w 2880"/>
                <a:gd name="T3" fmla="*/ 2147483647 h 766"/>
                <a:gd name="T4" fmla="*/ 2147483647 w 2880"/>
                <a:gd name="T5" fmla="*/ 2147483647 h 766"/>
                <a:gd name="T6" fmla="*/ 2147483647 w 2880"/>
                <a:gd name="T7" fmla="*/ 2147483647 h 766"/>
                <a:gd name="T8" fmla="*/ 2147483647 w 2880"/>
                <a:gd name="T9" fmla="*/ 2147483647 h 766"/>
                <a:gd name="T10" fmla="*/ 2147483647 w 2880"/>
                <a:gd name="T11" fmla="*/ 2147483647 h 766"/>
                <a:gd name="T12" fmla="*/ 2147483647 w 2880"/>
                <a:gd name="T13" fmla="*/ 2147483647 h 766"/>
                <a:gd name="T14" fmla="*/ 2147483647 w 2880"/>
                <a:gd name="T15" fmla="*/ 2147483647 h 766"/>
                <a:gd name="T16" fmla="*/ 2147483647 w 2880"/>
                <a:gd name="T17" fmla="*/ 2147483647 h 766"/>
                <a:gd name="T18" fmla="*/ 2147483647 w 2880"/>
                <a:gd name="T19" fmla="*/ 2147483647 h 766"/>
                <a:gd name="T20" fmla="*/ 2147483647 w 2880"/>
                <a:gd name="T21" fmla="*/ 2147483647 h 766"/>
                <a:gd name="T22" fmla="*/ 2147483647 w 2880"/>
                <a:gd name="T23" fmla="*/ 2147483647 h 766"/>
                <a:gd name="T24" fmla="*/ 2147483647 w 2880"/>
                <a:gd name="T25" fmla="*/ 2147483647 h 766"/>
                <a:gd name="T26" fmla="*/ 2147483647 w 2880"/>
                <a:gd name="T27" fmla="*/ 2147483647 h 766"/>
                <a:gd name="T28" fmla="*/ 2147483647 w 2880"/>
                <a:gd name="T29" fmla="*/ 2147483647 h 766"/>
                <a:gd name="T30" fmla="*/ 2147483647 w 2880"/>
                <a:gd name="T31" fmla="*/ 2147483647 h 766"/>
                <a:gd name="T32" fmla="*/ 2147483647 w 2880"/>
                <a:gd name="T33" fmla="*/ 2147483647 h 766"/>
                <a:gd name="T34" fmla="*/ 2147483647 w 2880"/>
                <a:gd name="T35" fmla="*/ 2147483647 h 766"/>
                <a:gd name="T36" fmla="*/ 2147483647 w 2880"/>
                <a:gd name="T37" fmla="*/ 2147483647 h 766"/>
                <a:gd name="T38" fmla="*/ 2147483647 w 2880"/>
                <a:gd name="T39" fmla="*/ 2147483647 h 766"/>
                <a:gd name="T40" fmla="*/ 2147483647 w 2880"/>
                <a:gd name="T41" fmla="*/ 2147483647 h 766"/>
                <a:gd name="T42" fmla="*/ 2147483647 w 2880"/>
                <a:gd name="T43" fmla="*/ 2147483647 h 766"/>
                <a:gd name="T44" fmla="*/ 2147483647 w 2880"/>
                <a:gd name="T45" fmla="*/ 2147483647 h 766"/>
                <a:gd name="T46" fmla="*/ 2147483647 w 2880"/>
                <a:gd name="T47" fmla="*/ 2147483647 h 766"/>
                <a:gd name="T48" fmla="*/ 2147483647 w 2880"/>
                <a:gd name="T49" fmla="*/ 2147483647 h 766"/>
                <a:gd name="T50" fmla="*/ 2147483647 w 2880"/>
                <a:gd name="T51" fmla="*/ 2147483647 h 766"/>
                <a:gd name="T52" fmla="*/ 2147483647 w 2880"/>
                <a:gd name="T53" fmla="*/ 2147483647 h 766"/>
                <a:gd name="T54" fmla="*/ 2147483647 w 2880"/>
                <a:gd name="T55" fmla="*/ 2147483647 h 766"/>
                <a:gd name="T56" fmla="*/ 2147483647 w 2880"/>
                <a:gd name="T57" fmla="*/ 2147483647 h 766"/>
                <a:gd name="T58" fmla="*/ 2147483647 w 2880"/>
                <a:gd name="T59" fmla="*/ 2147483647 h 766"/>
                <a:gd name="T60" fmla="*/ 2147483647 w 2880"/>
                <a:gd name="T61" fmla="*/ 2147483647 h 766"/>
                <a:gd name="T62" fmla="*/ 2147483647 w 2880"/>
                <a:gd name="T63" fmla="*/ 2147483647 h 766"/>
                <a:gd name="T64" fmla="*/ 2147483647 w 2880"/>
                <a:gd name="T65" fmla="*/ 2147483647 h 766"/>
                <a:gd name="T66" fmla="*/ 2147483647 w 2880"/>
                <a:gd name="T67" fmla="*/ 2147483647 h 766"/>
                <a:gd name="T68" fmla="*/ 2147483647 w 2880"/>
                <a:gd name="T69" fmla="*/ 2147483647 h 766"/>
                <a:gd name="T70" fmla="*/ 2147483647 w 2880"/>
                <a:gd name="T71" fmla="*/ 2147483647 h 766"/>
                <a:gd name="T72" fmla="*/ 2147483647 w 2880"/>
                <a:gd name="T73" fmla="*/ 2147483647 h 766"/>
                <a:gd name="T74" fmla="*/ 2147483647 w 2880"/>
                <a:gd name="T75" fmla="*/ 2147483647 h 766"/>
                <a:gd name="T76" fmla="*/ 2147483647 w 2880"/>
                <a:gd name="T77" fmla="*/ 2147483647 h 766"/>
                <a:gd name="T78" fmla="*/ 2147483647 w 2880"/>
                <a:gd name="T79" fmla="*/ 2147483647 h 766"/>
                <a:gd name="T80" fmla="*/ 2147483647 w 2880"/>
                <a:gd name="T81" fmla="*/ 2147483647 h 766"/>
                <a:gd name="T82" fmla="*/ 2147483647 w 2880"/>
                <a:gd name="T83" fmla="*/ 2147483647 h 766"/>
                <a:gd name="T84" fmla="*/ 2147483647 w 2880"/>
                <a:gd name="T85" fmla="*/ 2147483647 h 766"/>
                <a:gd name="T86" fmla="*/ 2147483647 w 2880"/>
                <a:gd name="T87" fmla="*/ 2147483647 h 766"/>
                <a:gd name="T88" fmla="*/ 2147483647 w 2880"/>
                <a:gd name="T89" fmla="*/ 2147483647 h 766"/>
                <a:gd name="T90" fmla="*/ 2147483647 w 2880"/>
                <a:gd name="T91" fmla="*/ 2147483647 h 766"/>
                <a:gd name="T92" fmla="*/ 2147483647 w 2880"/>
                <a:gd name="T93" fmla="*/ 2147483647 h 766"/>
                <a:gd name="T94" fmla="*/ 2147483647 w 2880"/>
                <a:gd name="T95" fmla="*/ 2147483647 h 766"/>
                <a:gd name="T96" fmla="*/ 2147483647 w 2880"/>
                <a:gd name="T97" fmla="*/ 2147483647 h 76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80"/>
                <a:gd name="T148" fmla="*/ 0 h 766"/>
                <a:gd name="T149" fmla="*/ 2880 w 2880"/>
                <a:gd name="T150" fmla="*/ 766 h 76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80" h="766">
                  <a:moveTo>
                    <a:pt x="0" y="700"/>
                  </a:moveTo>
                  <a:lnTo>
                    <a:pt x="32" y="707"/>
                  </a:lnTo>
                  <a:lnTo>
                    <a:pt x="56" y="707"/>
                  </a:lnTo>
                  <a:lnTo>
                    <a:pt x="80" y="693"/>
                  </a:lnTo>
                  <a:lnTo>
                    <a:pt x="104" y="687"/>
                  </a:lnTo>
                  <a:lnTo>
                    <a:pt x="128" y="667"/>
                  </a:lnTo>
                  <a:lnTo>
                    <a:pt x="152" y="647"/>
                  </a:lnTo>
                  <a:lnTo>
                    <a:pt x="159" y="641"/>
                  </a:lnTo>
                  <a:lnTo>
                    <a:pt x="175" y="627"/>
                  </a:lnTo>
                  <a:lnTo>
                    <a:pt x="183" y="614"/>
                  </a:lnTo>
                  <a:lnTo>
                    <a:pt x="191" y="601"/>
                  </a:lnTo>
                  <a:lnTo>
                    <a:pt x="199" y="588"/>
                  </a:lnTo>
                  <a:lnTo>
                    <a:pt x="207" y="575"/>
                  </a:lnTo>
                  <a:lnTo>
                    <a:pt x="223" y="561"/>
                  </a:lnTo>
                  <a:lnTo>
                    <a:pt x="231" y="548"/>
                  </a:lnTo>
                  <a:lnTo>
                    <a:pt x="239" y="535"/>
                  </a:lnTo>
                  <a:lnTo>
                    <a:pt x="247" y="522"/>
                  </a:lnTo>
                  <a:lnTo>
                    <a:pt x="255" y="508"/>
                  </a:lnTo>
                  <a:lnTo>
                    <a:pt x="263" y="495"/>
                  </a:lnTo>
                  <a:lnTo>
                    <a:pt x="279" y="469"/>
                  </a:lnTo>
                  <a:lnTo>
                    <a:pt x="295" y="442"/>
                  </a:lnTo>
                  <a:lnTo>
                    <a:pt x="311" y="423"/>
                  </a:lnTo>
                  <a:lnTo>
                    <a:pt x="327" y="409"/>
                  </a:lnTo>
                  <a:lnTo>
                    <a:pt x="335" y="390"/>
                  </a:lnTo>
                  <a:lnTo>
                    <a:pt x="351" y="383"/>
                  </a:lnTo>
                  <a:lnTo>
                    <a:pt x="367" y="383"/>
                  </a:lnTo>
                  <a:lnTo>
                    <a:pt x="383" y="383"/>
                  </a:lnTo>
                  <a:lnTo>
                    <a:pt x="399" y="396"/>
                  </a:lnTo>
                  <a:lnTo>
                    <a:pt x="407" y="403"/>
                  </a:lnTo>
                  <a:lnTo>
                    <a:pt x="415" y="409"/>
                  </a:lnTo>
                  <a:lnTo>
                    <a:pt x="423" y="423"/>
                  </a:lnTo>
                  <a:lnTo>
                    <a:pt x="431" y="436"/>
                  </a:lnTo>
                  <a:lnTo>
                    <a:pt x="439" y="449"/>
                  </a:lnTo>
                  <a:lnTo>
                    <a:pt x="447" y="469"/>
                  </a:lnTo>
                  <a:lnTo>
                    <a:pt x="471" y="469"/>
                  </a:lnTo>
                  <a:lnTo>
                    <a:pt x="487" y="482"/>
                  </a:lnTo>
                  <a:lnTo>
                    <a:pt x="495" y="495"/>
                  </a:lnTo>
                  <a:lnTo>
                    <a:pt x="511" y="508"/>
                  </a:lnTo>
                  <a:lnTo>
                    <a:pt x="519" y="528"/>
                  </a:lnTo>
                  <a:lnTo>
                    <a:pt x="526" y="542"/>
                  </a:lnTo>
                  <a:lnTo>
                    <a:pt x="542" y="555"/>
                  </a:lnTo>
                  <a:lnTo>
                    <a:pt x="550" y="568"/>
                  </a:lnTo>
                  <a:lnTo>
                    <a:pt x="566" y="575"/>
                  </a:lnTo>
                  <a:lnTo>
                    <a:pt x="582" y="575"/>
                  </a:lnTo>
                  <a:lnTo>
                    <a:pt x="598" y="575"/>
                  </a:lnTo>
                  <a:lnTo>
                    <a:pt x="622" y="555"/>
                  </a:lnTo>
                  <a:lnTo>
                    <a:pt x="630" y="548"/>
                  </a:lnTo>
                  <a:lnTo>
                    <a:pt x="638" y="535"/>
                  </a:lnTo>
                  <a:lnTo>
                    <a:pt x="654" y="522"/>
                  </a:lnTo>
                  <a:lnTo>
                    <a:pt x="662" y="508"/>
                  </a:lnTo>
                  <a:lnTo>
                    <a:pt x="670" y="495"/>
                  </a:lnTo>
                  <a:lnTo>
                    <a:pt x="678" y="475"/>
                  </a:lnTo>
                  <a:lnTo>
                    <a:pt x="694" y="462"/>
                  </a:lnTo>
                  <a:lnTo>
                    <a:pt x="702" y="442"/>
                  </a:lnTo>
                  <a:lnTo>
                    <a:pt x="710" y="423"/>
                  </a:lnTo>
                  <a:lnTo>
                    <a:pt x="718" y="409"/>
                  </a:lnTo>
                  <a:lnTo>
                    <a:pt x="734" y="390"/>
                  </a:lnTo>
                  <a:lnTo>
                    <a:pt x="742" y="376"/>
                  </a:lnTo>
                  <a:lnTo>
                    <a:pt x="750" y="357"/>
                  </a:lnTo>
                  <a:lnTo>
                    <a:pt x="766" y="343"/>
                  </a:lnTo>
                  <a:lnTo>
                    <a:pt x="774" y="330"/>
                  </a:lnTo>
                  <a:lnTo>
                    <a:pt x="782" y="317"/>
                  </a:lnTo>
                  <a:lnTo>
                    <a:pt x="798" y="310"/>
                  </a:lnTo>
                  <a:lnTo>
                    <a:pt x="806" y="304"/>
                  </a:lnTo>
                  <a:lnTo>
                    <a:pt x="814" y="297"/>
                  </a:lnTo>
                  <a:lnTo>
                    <a:pt x="830" y="297"/>
                  </a:lnTo>
                  <a:lnTo>
                    <a:pt x="838" y="304"/>
                  </a:lnTo>
                  <a:lnTo>
                    <a:pt x="846" y="310"/>
                  </a:lnTo>
                  <a:lnTo>
                    <a:pt x="862" y="317"/>
                  </a:lnTo>
                  <a:lnTo>
                    <a:pt x="870" y="337"/>
                  </a:lnTo>
                  <a:lnTo>
                    <a:pt x="989" y="291"/>
                  </a:lnTo>
                  <a:lnTo>
                    <a:pt x="997" y="277"/>
                  </a:lnTo>
                  <a:lnTo>
                    <a:pt x="997" y="264"/>
                  </a:lnTo>
                  <a:lnTo>
                    <a:pt x="1005" y="251"/>
                  </a:lnTo>
                  <a:lnTo>
                    <a:pt x="1013" y="231"/>
                  </a:lnTo>
                  <a:lnTo>
                    <a:pt x="1021" y="218"/>
                  </a:lnTo>
                  <a:lnTo>
                    <a:pt x="1037" y="198"/>
                  </a:lnTo>
                  <a:lnTo>
                    <a:pt x="1045" y="185"/>
                  </a:lnTo>
                  <a:lnTo>
                    <a:pt x="1053" y="165"/>
                  </a:lnTo>
                  <a:lnTo>
                    <a:pt x="1069" y="152"/>
                  </a:lnTo>
                  <a:lnTo>
                    <a:pt x="1077" y="139"/>
                  </a:lnTo>
                  <a:lnTo>
                    <a:pt x="1093" y="119"/>
                  </a:lnTo>
                  <a:lnTo>
                    <a:pt x="1109" y="106"/>
                  </a:lnTo>
                  <a:lnTo>
                    <a:pt x="1117" y="93"/>
                  </a:lnTo>
                  <a:lnTo>
                    <a:pt x="1133" y="79"/>
                  </a:lnTo>
                  <a:lnTo>
                    <a:pt x="1149" y="66"/>
                  </a:lnTo>
                  <a:lnTo>
                    <a:pt x="1165" y="53"/>
                  </a:lnTo>
                  <a:lnTo>
                    <a:pt x="1181" y="40"/>
                  </a:lnTo>
                  <a:lnTo>
                    <a:pt x="1197" y="33"/>
                  </a:lnTo>
                  <a:lnTo>
                    <a:pt x="1213" y="20"/>
                  </a:lnTo>
                  <a:lnTo>
                    <a:pt x="1229" y="13"/>
                  </a:lnTo>
                  <a:lnTo>
                    <a:pt x="1245" y="7"/>
                  </a:lnTo>
                  <a:lnTo>
                    <a:pt x="1260" y="0"/>
                  </a:lnTo>
                  <a:lnTo>
                    <a:pt x="1276" y="0"/>
                  </a:lnTo>
                  <a:lnTo>
                    <a:pt x="1292" y="0"/>
                  </a:lnTo>
                  <a:lnTo>
                    <a:pt x="1316" y="20"/>
                  </a:lnTo>
                  <a:lnTo>
                    <a:pt x="1348" y="46"/>
                  </a:lnTo>
                  <a:lnTo>
                    <a:pt x="1372" y="73"/>
                  </a:lnTo>
                  <a:lnTo>
                    <a:pt x="1404" y="99"/>
                  </a:lnTo>
                  <a:lnTo>
                    <a:pt x="1428" y="126"/>
                  </a:lnTo>
                  <a:lnTo>
                    <a:pt x="1460" y="152"/>
                  </a:lnTo>
                  <a:lnTo>
                    <a:pt x="1476" y="165"/>
                  </a:lnTo>
                  <a:lnTo>
                    <a:pt x="1492" y="172"/>
                  </a:lnTo>
                  <a:lnTo>
                    <a:pt x="1508" y="185"/>
                  </a:lnTo>
                  <a:lnTo>
                    <a:pt x="1524" y="198"/>
                  </a:lnTo>
                  <a:lnTo>
                    <a:pt x="1540" y="205"/>
                  </a:lnTo>
                  <a:lnTo>
                    <a:pt x="1556" y="211"/>
                  </a:lnTo>
                  <a:lnTo>
                    <a:pt x="1580" y="218"/>
                  </a:lnTo>
                  <a:lnTo>
                    <a:pt x="1596" y="225"/>
                  </a:lnTo>
                  <a:lnTo>
                    <a:pt x="1612" y="231"/>
                  </a:lnTo>
                  <a:lnTo>
                    <a:pt x="1627" y="231"/>
                  </a:lnTo>
                  <a:lnTo>
                    <a:pt x="1651" y="231"/>
                  </a:lnTo>
                  <a:lnTo>
                    <a:pt x="1667" y="231"/>
                  </a:lnTo>
                  <a:lnTo>
                    <a:pt x="1675" y="218"/>
                  </a:lnTo>
                  <a:lnTo>
                    <a:pt x="1683" y="205"/>
                  </a:lnTo>
                  <a:lnTo>
                    <a:pt x="1691" y="198"/>
                  </a:lnTo>
                  <a:lnTo>
                    <a:pt x="1699" y="192"/>
                  </a:lnTo>
                  <a:lnTo>
                    <a:pt x="1707" y="185"/>
                  </a:lnTo>
                  <a:lnTo>
                    <a:pt x="1715" y="185"/>
                  </a:lnTo>
                  <a:lnTo>
                    <a:pt x="1731" y="178"/>
                  </a:lnTo>
                  <a:lnTo>
                    <a:pt x="1739" y="178"/>
                  </a:lnTo>
                  <a:lnTo>
                    <a:pt x="1755" y="185"/>
                  </a:lnTo>
                  <a:lnTo>
                    <a:pt x="1771" y="198"/>
                  </a:lnTo>
                  <a:lnTo>
                    <a:pt x="1779" y="211"/>
                  </a:lnTo>
                  <a:lnTo>
                    <a:pt x="1795" y="225"/>
                  </a:lnTo>
                  <a:lnTo>
                    <a:pt x="1803" y="238"/>
                  </a:lnTo>
                  <a:lnTo>
                    <a:pt x="1819" y="258"/>
                  </a:lnTo>
                  <a:lnTo>
                    <a:pt x="1827" y="271"/>
                  </a:lnTo>
                  <a:lnTo>
                    <a:pt x="1835" y="297"/>
                  </a:lnTo>
                  <a:lnTo>
                    <a:pt x="1851" y="330"/>
                  </a:lnTo>
                  <a:lnTo>
                    <a:pt x="1875" y="350"/>
                  </a:lnTo>
                  <a:lnTo>
                    <a:pt x="1883" y="363"/>
                  </a:lnTo>
                  <a:lnTo>
                    <a:pt x="1899" y="370"/>
                  </a:lnTo>
                  <a:lnTo>
                    <a:pt x="1915" y="370"/>
                  </a:lnTo>
                  <a:lnTo>
                    <a:pt x="1931" y="370"/>
                  </a:lnTo>
                  <a:lnTo>
                    <a:pt x="1955" y="370"/>
                  </a:lnTo>
                  <a:lnTo>
                    <a:pt x="1971" y="357"/>
                  </a:lnTo>
                  <a:lnTo>
                    <a:pt x="2154" y="304"/>
                  </a:lnTo>
                  <a:lnTo>
                    <a:pt x="2170" y="317"/>
                  </a:lnTo>
                  <a:lnTo>
                    <a:pt x="2186" y="337"/>
                  </a:lnTo>
                  <a:lnTo>
                    <a:pt x="2202" y="357"/>
                  </a:lnTo>
                  <a:lnTo>
                    <a:pt x="2210" y="383"/>
                  </a:lnTo>
                  <a:lnTo>
                    <a:pt x="2226" y="409"/>
                  </a:lnTo>
                  <a:lnTo>
                    <a:pt x="2242" y="436"/>
                  </a:lnTo>
                  <a:lnTo>
                    <a:pt x="2258" y="462"/>
                  </a:lnTo>
                  <a:lnTo>
                    <a:pt x="2274" y="482"/>
                  </a:lnTo>
                  <a:lnTo>
                    <a:pt x="2290" y="489"/>
                  </a:lnTo>
                  <a:lnTo>
                    <a:pt x="2306" y="495"/>
                  </a:lnTo>
                  <a:lnTo>
                    <a:pt x="2330" y="495"/>
                  </a:lnTo>
                  <a:lnTo>
                    <a:pt x="2353" y="475"/>
                  </a:lnTo>
                  <a:lnTo>
                    <a:pt x="2361" y="469"/>
                  </a:lnTo>
                  <a:lnTo>
                    <a:pt x="2377" y="442"/>
                  </a:lnTo>
                  <a:lnTo>
                    <a:pt x="2385" y="423"/>
                  </a:lnTo>
                  <a:lnTo>
                    <a:pt x="2393" y="396"/>
                  </a:lnTo>
                  <a:lnTo>
                    <a:pt x="2401" y="370"/>
                  </a:lnTo>
                  <a:lnTo>
                    <a:pt x="2417" y="343"/>
                  </a:lnTo>
                  <a:lnTo>
                    <a:pt x="2425" y="317"/>
                  </a:lnTo>
                  <a:lnTo>
                    <a:pt x="2441" y="297"/>
                  </a:lnTo>
                  <a:lnTo>
                    <a:pt x="2449" y="291"/>
                  </a:lnTo>
                  <a:lnTo>
                    <a:pt x="2465" y="284"/>
                  </a:lnTo>
                  <a:lnTo>
                    <a:pt x="2481" y="284"/>
                  </a:lnTo>
                  <a:lnTo>
                    <a:pt x="2497" y="310"/>
                  </a:lnTo>
                  <a:lnTo>
                    <a:pt x="2505" y="317"/>
                  </a:lnTo>
                  <a:lnTo>
                    <a:pt x="2513" y="337"/>
                  </a:lnTo>
                  <a:lnTo>
                    <a:pt x="2537" y="363"/>
                  </a:lnTo>
                  <a:lnTo>
                    <a:pt x="2553" y="383"/>
                  </a:lnTo>
                  <a:lnTo>
                    <a:pt x="2569" y="409"/>
                  </a:lnTo>
                  <a:lnTo>
                    <a:pt x="2593" y="436"/>
                  </a:lnTo>
                  <a:lnTo>
                    <a:pt x="2609" y="456"/>
                  </a:lnTo>
                  <a:lnTo>
                    <a:pt x="2633" y="469"/>
                  </a:lnTo>
                  <a:lnTo>
                    <a:pt x="2649" y="469"/>
                  </a:lnTo>
                  <a:lnTo>
                    <a:pt x="2657" y="469"/>
                  </a:lnTo>
                  <a:lnTo>
                    <a:pt x="2665" y="462"/>
                  </a:lnTo>
                  <a:lnTo>
                    <a:pt x="2665" y="456"/>
                  </a:lnTo>
                  <a:lnTo>
                    <a:pt x="2673" y="442"/>
                  </a:lnTo>
                  <a:lnTo>
                    <a:pt x="2673" y="423"/>
                  </a:lnTo>
                  <a:lnTo>
                    <a:pt x="2689" y="403"/>
                  </a:lnTo>
                  <a:lnTo>
                    <a:pt x="2705" y="403"/>
                  </a:lnTo>
                  <a:lnTo>
                    <a:pt x="2728" y="423"/>
                  </a:lnTo>
                  <a:lnTo>
                    <a:pt x="2736" y="436"/>
                  </a:lnTo>
                  <a:lnTo>
                    <a:pt x="2744" y="449"/>
                  </a:lnTo>
                  <a:lnTo>
                    <a:pt x="2760" y="469"/>
                  </a:lnTo>
                  <a:lnTo>
                    <a:pt x="2768" y="482"/>
                  </a:lnTo>
                  <a:lnTo>
                    <a:pt x="2776" y="502"/>
                  </a:lnTo>
                  <a:lnTo>
                    <a:pt x="2792" y="528"/>
                  </a:lnTo>
                  <a:lnTo>
                    <a:pt x="2800" y="548"/>
                  </a:lnTo>
                  <a:lnTo>
                    <a:pt x="2808" y="568"/>
                  </a:lnTo>
                  <a:lnTo>
                    <a:pt x="2816" y="594"/>
                  </a:lnTo>
                  <a:lnTo>
                    <a:pt x="2824" y="614"/>
                  </a:lnTo>
                  <a:lnTo>
                    <a:pt x="2832" y="641"/>
                  </a:lnTo>
                  <a:lnTo>
                    <a:pt x="2840" y="660"/>
                  </a:lnTo>
                  <a:lnTo>
                    <a:pt x="2848" y="680"/>
                  </a:lnTo>
                  <a:lnTo>
                    <a:pt x="2856" y="700"/>
                  </a:lnTo>
                  <a:lnTo>
                    <a:pt x="2864" y="720"/>
                  </a:lnTo>
                  <a:lnTo>
                    <a:pt x="2872" y="740"/>
                  </a:lnTo>
                  <a:lnTo>
                    <a:pt x="2880" y="753"/>
                  </a:lnTo>
                  <a:lnTo>
                    <a:pt x="2880" y="766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9708" name="Group 7"/>
            <p:cNvGrpSpPr>
              <a:grpSpLocks/>
            </p:cNvGrpSpPr>
            <p:nvPr/>
          </p:nvGrpSpPr>
          <p:grpSpPr bwMode="auto">
            <a:xfrm>
              <a:off x="1828800" y="1941513"/>
              <a:ext cx="2595563" cy="1274762"/>
              <a:chOff x="1444" y="3060"/>
              <a:chExt cx="1635" cy="803"/>
            </a:xfrm>
          </p:grpSpPr>
          <p:sp>
            <p:nvSpPr>
              <p:cNvPr id="29717" name="Freeform 8"/>
              <p:cNvSpPr>
                <a:spLocks/>
              </p:cNvSpPr>
              <p:nvPr/>
            </p:nvSpPr>
            <p:spPr bwMode="auto">
              <a:xfrm>
                <a:off x="1444" y="3361"/>
                <a:ext cx="1635" cy="502"/>
              </a:xfrm>
              <a:custGeom>
                <a:avLst/>
                <a:gdLst>
                  <a:gd name="T0" fmla="*/ 24 w 1635"/>
                  <a:gd name="T1" fmla="*/ 496 h 502"/>
                  <a:gd name="T2" fmla="*/ 56 w 1635"/>
                  <a:gd name="T3" fmla="*/ 482 h 502"/>
                  <a:gd name="T4" fmla="*/ 96 w 1635"/>
                  <a:gd name="T5" fmla="*/ 469 h 502"/>
                  <a:gd name="T6" fmla="*/ 128 w 1635"/>
                  <a:gd name="T7" fmla="*/ 443 h 502"/>
                  <a:gd name="T8" fmla="*/ 167 w 1635"/>
                  <a:gd name="T9" fmla="*/ 423 h 502"/>
                  <a:gd name="T10" fmla="*/ 199 w 1635"/>
                  <a:gd name="T11" fmla="*/ 390 h 502"/>
                  <a:gd name="T12" fmla="*/ 223 w 1635"/>
                  <a:gd name="T13" fmla="*/ 364 h 502"/>
                  <a:gd name="T14" fmla="*/ 255 w 1635"/>
                  <a:gd name="T15" fmla="*/ 324 h 502"/>
                  <a:gd name="T16" fmla="*/ 287 w 1635"/>
                  <a:gd name="T17" fmla="*/ 291 h 502"/>
                  <a:gd name="T18" fmla="*/ 311 w 1635"/>
                  <a:gd name="T19" fmla="*/ 258 h 502"/>
                  <a:gd name="T20" fmla="*/ 335 w 1635"/>
                  <a:gd name="T21" fmla="*/ 218 h 502"/>
                  <a:gd name="T22" fmla="*/ 367 w 1635"/>
                  <a:gd name="T23" fmla="*/ 185 h 502"/>
                  <a:gd name="T24" fmla="*/ 391 w 1635"/>
                  <a:gd name="T25" fmla="*/ 152 h 502"/>
                  <a:gd name="T26" fmla="*/ 415 w 1635"/>
                  <a:gd name="T27" fmla="*/ 119 h 502"/>
                  <a:gd name="T28" fmla="*/ 447 w 1635"/>
                  <a:gd name="T29" fmla="*/ 86 h 502"/>
                  <a:gd name="T30" fmla="*/ 487 w 1635"/>
                  <a:gd name="T31" fmla="*/ 47 h 502"/>
                  <a:gd name="T32" fmla="*/ 534 w 1635"/>
                  <a:gd name="T33" fmla="*/ 14 h 502"/>
                  <a:gd name="T34" fmla="*/ 598 w 1635"/>
                  <a:gd name="T35" fmla="*/ 0 h 502"/>
                  <a:gd name="T36" fmla="*/ 638 w 1635"/>
                  <a:gd name="T37" fmla="*/ 14 h 502"/>
                  <a:gd name="T38" fmla="*/ 678 w 1635"/>
                  <a:gd name="T39" fmla="*/ 33 h 502"/>
                  <a:gd name="T40" fmla="*/ 710 w 1635"/>
                  <a:gd name="T41" fmla="*/ 53 h 502"/>
                  <a:gd name="T42" fmla="*/ 750 w 1635"/>
                  <a:gd name="T43" fmla="*/ 99 h 502"/>
                  <a:gd name="T44" fmla="*/ 806 w 1635"/>
                  <a:gd name="T45" fmla="*/ 146 h 502"/>
                  <a:gd name="T46" fmla="*/ 854 w 1635"/>
                  <a:gd name="T47" fmla="*/ 198 h 502"/>
                  <a:gd name="T48" fmla="*/ 901 w 1635"/>
                  <a:gd name="T49" fmla="*/ 238 h 502"/>
                  <a:gd name="T50" fmla="*/ 949 w 1635"/>
                  <a:gd name="T51" fmla="*/ 278 h 502"/>
                  <a:gd name="T52" fmla="*/ 997 w 1635"/>
                  <a:gd name="T53" fmla="*/ 317 h 502"/>
                  <a:gd name="T54" fmla="*/ 1053 w 1635"/>
                  <a:gd name="T55" fmla="*/ 357 h 502"/>
                  <a:gd name="T56" fmla="*/ 1101 w 1635"/>
                  <a:gd name="T57" fmla="*/ 383 h 502"/>
                  <a:gd name="T58" fmla="*/ 1157 w 1635"/>
                  <a:gd name="T59" fmla="*/ 410 h 502"/>
                  <a:gd name="T60" fmla="*/ 1205 w 1635"/>
                  <a:gd name="T61" fmla="*/ 430 h 502"/>
                  <a:gd name="T62" fmla="*/ 1237 w 1635"/>
                  <a:gd name="T63" fmla="*/ 436 h 502"/>
                  <a:gd name="T64" fmla="*/ 1268 w 1635"/>
                  <a:gd name="T65" fmla="*/ 449 h 502"/>
                  <a:gd name="T66" fmla="*/ 1300 w 1635"/>
                  <a:gd name="T67" fmla="*/ 456 h 502"/>
                  <a:gd name="T68" fmla="*/ 1340 w 1635"/>
                  <a:gd name="T69" fmla="*/ 463 h 502"/>
                  <a:gd name="T70" fmla="*/ 1380 w 1635"/>
                  <a:gd name="T71" fmla="*/ 469 h 502"/>
                  <a:gd name="T72" fmla="*/ 1420 w 1635"/>
                  <a:gd name="T73" fmla="*/ 469 h 502"/>
                  <a:gd name="T74" fmla="*/ 1452 w 1635"/>
                  <a:gd name="T75" fmla="*/ 469 h 502"/>
                  <a:gd name="T76" fmla="*/ 1492 w 1635"/>
                  <a:gd name="T77" fmla="*/ 476 h 502"/>
                  <a:gd name="T78" fmla="*/ 1532 w 1635"/>
                  <a:gd name="T79" fmla="*/ 489 h 502"/>
                  <a:gd name="T80" fmla="*/ 1572 w 1635"/>
                  <a:gd name="T81" fmla="*/ 496 h 502"/>
                  <a:gd name="T82" fmla="*/ 1612 w 1635"/>
                  <a:gd name="T83" fmla="*/ 502 h 50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635"/>
                  <a:gd name="T127" fmla="*/ 0 h 502"/>
                  <a:gd name="T128" fmla="*/ 1635 w 1635"/>
                  <a:gd name="T129" fmla="*/ 502 h 50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635" h="502">
                    <a:moveTo>
                      <a:pt x="0" y="496"/>
                    </a:moveTo>
                    <a:lnTo>
                      <a:pt x="24" y="496"/>
                    </a:lnTo>
                    <a:lnTo>
                      <a:pt x="40" y="489"/>
                    </a:lnTo>
                    <a:lnTo>
                      <a:pt x="56" y="482"/>
                    </a:lnTo>
                    <a:lnTo>
                      <a:pt x="80" y="476"/>
                    </a:lnTo>
                    <a:lnTo>
                      <a:pt x="96" y="469"/>
                    </a:lnTo>
                    <a:lnTo>
                      <a:pt x="112" y="456"/>
                    </a:lnTo>
                    <a:lnTo>
                      <a:pt x="128" y="443"/>
                    </a:lnTo>
                    <a:lnTo>
                      <a:pt x="152" y="436"/>
                    </a:lnTo>
                    <a:lnTo>
                      <a:pt x="167" y="423"/>
                    </a:lnTo>
                    <a:lnTo>
                      <a:pt x="183" y="410"/>
                    </a:lnTo>
                    <a:lnTo>
                      <a:pt x="199" y="390"/>
                    </a:lnTo>
                    <a:lnTo>
                      <a:pt x="207" y="377"/>
                    </a:lnTo>
                    <a:lnTo>
                      <a:pt x="223" y="364"/>
                    </a:lnTo>
                    <a:lnTo>
                      <a:pt x="239" y="344"/>
                    </a:lnTo>
                    <a:lnTo>
                      <a:pt x="255" y="324"/>
                    </a:lnTo>
                    <a:lnTo>
                      <a:pt x="271" y="311"/>
                    </a:lnTo>
                    <a:lnTo>
                      <a:pt x="287" y="291"/>
                    </a:lnTo>
                    <a:lnTo>
                      <a:pt x="295" y="271"/>
                    </a:lnTo>
                    <a:lnTo>
                      <a:pt x="311" y="258"/>
                    </a:lnTo>
                    <a:lnTo>
                      <a:pt x="327" y="238"/>
                    </a:lnTo>
                    <a:lnTo>
                      <a:pt x="335" y="218"/>
                    </a:lnTo>
                    <a:lnTo>
                      <a:pt x="351" y="198"/>
                    </a:lnTo>
                    <a:lnTo>
                      <a:pt x="367" y="185"/>
                    </a:lnTo>
                    <a:lnTo>
                      <a:pt x="375" y="165"/>
                    </a:lnTo>
                    <a:lnTo>
                      <a:pt x="391" y="152"/>
                    </a:lnTo>
                    <a:lnTo>
                      <a:pt x="407" y="132"/>
                    </a:lnTo>
                    <a:lnTo>
                      <a:pt x="415" y="119"/>
                    </a:lnTo>
                    <a:lnTo>
                      <a:pt x="431" y="99"/>
                    </a:lnTo>
                    <a:lnTo>
                      <a:pt x="447" y="86"/>
                    </a:lnTo>
                    <a:lnTo>
                      <a:pt x="455" y="73"/>
                    </a:lnTo>
                    <a:lnTo>
                      <a:pt x="487" y="47"/>
                    </a:lnTo>
                    <a:lnTo>
                      <a:pt x="511" y="27"/>
                    </a:lnTo>
                    <a:lnTo>
                      <a:pt x="534" y="14"/>
                    </a:lnTo>
                    <a:lnTo>
                      <a:pt x="566" y="7"/>
                    </a:lnTo>
                    <a:lnTo>
                      <a:pt x="598" y="0"/>
                    </a:lnTo>
                    <a:lnTo>
                      <a:pt x="630" y="7"/>
                    </a:lnTo>
                    <a:lnTo>
                      <a:pt x="638" y="14"/>
                    </a:lnTo>
                    <a:lnTo>
                      <a:pt x="654" y="20"/>
                    </a:lnTo>
                    <a:lnTo>
                      <a:pt x="678" y="33"/>
                    </a:lnTo>
                    <a:lnTo>
                      <a:pt x="694" y="40"/>
                    </a:lnTo>
                    <a:lnTo>
                      <a:pt x="710" y="53"/>
                    </a:lnTo>
                    <a:lnTo>
                      <a:pt x="726" y="73"/>
                    </a:lnTo>
                    <a:lnTo>
                      <a:pt x="750" y="99"/>
                    </a:lnTo>
                    <a:lnTo>
                      <a:pt x="774" y="126"/>
                    </a:lnTo>
                    <a:lnTo>
                      <a:pt x="806" y="146"/>
                    </a:lnTo>
                    <a:lnTo>
                      <a:pt x="830" y="172"/>
                    </a:lnTo>
                    <a:lnTo>
                      <a:pt x="854" y="198"/>
                    </a:lnTo>
                    <a:lnTo>
                      <a:pt x="878" y="218"/>
                    </a:lnTo>
                    <a:lnTo>
                      <a:pt x="901" y="238"/>
                    </a:lnTo>
                    <a:lnTo>
                      <a:pt x="925" y="258"/>
                    </a:lnTo>
                    <a:lnTo>
                      <a:pt x="949" y="278"/>
                    </a:lnTo>
                    <a:lnTo>
                      <a:pt x="973" y="298"/>
                    </a:lnTo>
                    <a:lnTo>
                      <a:pt x="997" y="317"/>
                    </a:lnTo>
                    <a:lnTo>
                      <a:pt x="1021" y="337"/>
                    </a:lnTo>
                    <a:lnTo>
                      <a:pt x="1053" y="357"/>
                    </a:lnTo>
                    <a:lnTo>
                      <a:pt x="1077" y="370"/>
                    </a:lnTo>
                    <a:lnTo>
                      <a:pt x="1101" y="383"/>
                    </a:lnTo>
                    <a:lnTo>
                      <a:pt x="1133" y="397"/>
                    </a:lnTo>
                    <a:lnTo>
                      <a:pt x="1157" y="410"/>
                    </a:lnTo>
                    <a:lnTo>
                      <a:pt x="1189" y="423"/>
                    </a:lnTo>
                    <a:lnTo>
                      <a:pt x="1205" y="430"/>
                    </a:lnTo>
                    <a:lnTo>
                      <a:pt x="1221" y="436"/>
                    </a:lnTo>
                    <a:lnTo>
                      <a:pt x="1237" y="436"/>
                    </a:lnTo>
                    <a:lnTo>
                      <a:pt x="1253" y="443"/>
                    </a:lnTo>
                    <a:lnTo>
                      <a:pt x="1268" y="449"/>
                    </a:lnTo>
                    <a:lnTo>
                      <a:pt x="1284" y="449"/>
                    </a:lnTo>
                    <a:lnTo>
                      <a:pt x="1300" y="456"/>
                    </a:lnTo>
                    <a:lnTo>
                      <a:pt x="1324" y="456"/>
                    </a:lnTo>
                    <a:lnTo>
                      <a:pt x="1340" y="463"/>
                    </a:lnTo>
                    <a:lnTo>
                      <a:pt x="1356" y="463"/>
                    </a:lnTo>
                    <a:lnTo>
                      <a:pt x="1380" y="469"/>
                    </a:lnTo>
                    <a:lnTo>
                      <a:pt x="1396" y="469"/>
                    </a:lnTo>
                    <a:lnTo>
                      <a:pt x="1420" y="469"/>
                    </a:lnTo>
                    <a:lnTo>
                      <a:pt x="1436" y="469"/>
                    </a:lnTo>
                    <a:lnTo>
                      <a:pt x="1452" y="469"/>
                    </a:lnTo>
                    <a:lnTo>
                      <a:pt x="1476" y="476"/>
                    </a:lnTo>
                    <a:lnTo>
                      <a:pt x="1492" y="476"/>
                    </a:lnTo>
                    <a:lnTo>
                      <a:pt x="1516" y="482"/>
                    </a:lnTo>
                    <a:lnTo>
                      <a:pt x="1532" y="489"/>
                    </a:lnTo>
                    <a:lnTo>
                      <a:pt x="1556" y="496"/>
                    </a:lnTo>
                    <a:lnTo>
                      <a:pt x="1572" y="496"/>
                    </a:lnTo>
                    <a:lnTo>
                      <a:pt x="1596" y="502"/>
                    </a:lnTo>
                    <a:lnTo>
                      <a:pt x="1612" y="502"/>
                    </a:lnTo>
                    <a:lnTo>
                      <a:pt x="1635" y="502"/>
                    </a:lnTo>
                  </a:path>
                </a:pathLst>
              </a:custGeom>
              <a:noFill/>
              <a:ln w="508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8" name="Rectangle 9"/>
              <p:cNvSpPr>
                <a:spLocks noChangeArrowheads="1"/>
              </p:cNvSpPr>
              <p:nvPr/>
            </p:nvSpPr>
            <p:spPr bwMode="auto">
              <a:xfrm>
                <a:off x="1956" y="3060"/>
                <a:ext cx="379" cy="3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b="1">
                    <a:solidFill>
                      <a:srgbClr val="0000CC"/>
                    </a:solidFill>
                  </a:rPr>
                  <a:t>S</a:t>
                </a:r>
              </a:p>
            </p:txBody>
          </p:sp>
        </p:grpSp>
        <p:grpSp>
          <p:nvGrpSpPr>
            <p:cNvPr id="29709" name="Group 20"/>
            <p:cNvGrpSpPr>
              <a:grpSpLocks/>
            </p:cNvGrpSpPr>
            <p:nvPr/>
          </p:nvGrpSpPr>
          <p:grpSpPr bwMode="auto">
            <a:xfrm>
              <a:off x="1892300" y="990600"/>
              <a:ext cx="3479800" cy="2219325"/>
              <a:chOff x="1192" y="624"/>
              <a:chExt cx="2192" cy="1398"/>
            </a:xfrm>
          </p:grpSpPr>
          <p:sp>
            <p:nvSpPr>
              <p:cNvPr id="29715" name="Freeform 11"/>
              <p:cNvSpPr>
                <a:spLocks/>
              </p:cNvSpPr>
              <p:nvPr/>
            </p:nvSpPr>
            <p:spPr bwMode="auto">
              <a:xfrm>
                <a:off x="1192" y="884"/>
                <a:ext cx="2192" cy="1138"/>
              </a:xfrm>
              <a:custGeom>
                <a:avLst/>
                <a:gdLst>
                  <a:gd name="T0" fmla="*/ 40 w 2192"/>
                  <a:gd name="T1" fmla="*/ 1136 h 1138"/>
                  <a:gd name="T2" fmla="*/ 104 w 2192"/>
                  <a:gd name="T3" fmla="*/ 1129 h 1138"/>
                  <a:gd name="T4" fmla="*/ 159 w 2192"/>
                  <a:gd name="T5" fmla="*/ 1122 h 1138"/>
                  <a:gd name="T6" fmla="*/ 223 w 2192"/>
                  <a:gd name="T7" fmla="*/ 1109 h 1138"/>
                  <a:gd name="T8" fmla="*/ 287 w 2192"/>
                  <a:gd name="T9" fmla="*/ 1103 h 1138"/>
                  <a:gd name="T10" fmla="*/ 343 w 2192"/>
                  <a:gd name="T11" fmla="*/ 1083 h 1138"/>
                  <a:gd name="T12" fmla="*/ 407 w 2192"/>
                  <a:gd name="T13" fmla="*/ 1070 h 1138"/>
                  <a:gd name="T14" fmla="*/ 463 w 2192"/>
                  <a:gd name="T15" fmla="*/ 1050 h 1138"/>
                  <a:gd name="T16" fmla="*/ 518 w 2192"/>
                  <a:gd name="T17" fmla="*/ 1030 h 1138"/>
                  <a:gd name="T18" fmla="*/ 574 w 2192"/>
                  <a:gd name="T19" fmla="*/ 1004 h 1138"/>
                  <a:gd name="T20" fmla="*/ 630 w 2192"/>
                  <a:gd name="T21" fmla="*/ 977 h 1138"/>
                  <a:gd name="T22" fmla="*/ 686 w 2192"/>
                  <a:gd name="T23" fmla="*/ 951 h 1138"/>
                  <a:gd name="T24" fmla="*/ 734 w 2192"/>
                  <a:gd name="T25" fmla="*/ 918 h 1138"/>
                  <a:gd name="T26" fmla="*/ 782 w 2192"/>
                  <a:gd name="T27" fmla="*/ 885 h 1138"/>
                  <a:gd name="T28" fmla="*/ 822 w 2192"/>
                  <a:gd name="T29" fmla="*/ 852 h 1138"/>
                  <a:gd name="T30" fmla="*/ 861 w 2192"/>
                  <a:gd name="T31" fmla="*/ 812 h 1138"/>
                  <a:gd name="T32" fmla="*/ 901 w 2192"/>
                  <a:gd name="T33" fmla="*/ 772 h 1138"/>
                  <a:gd name="T34" fmla="*/ 941 w 2192"/>
                  <a:gd name="T35" fmla="*/ 720 h 1138"/>
                  <a:gd name="T36" fmla="*/ 973 w 2192"/>
                  <a:gd name="T37" fmla="*/ 654 h 1138"/>
                  <a:gd name="T38" fmla="*/ 1013 w 2192"/>
                  <a:gd name="T39" fmla="*/ 588 h 1138"/>
                  <a:gd name="T40" fmla="*/ 1053 w 2192"/>
                  <a:gd name="T41" fmla="*/ 508 h 1138"/>
                  <a:gd name="T42" fmla="*/ 1093 w 2192"/>
                  <a:gd name="T43" fmla="*/ 436 h 1138"/>
                  <a:gd name="T44" fmla="*/ 1133 w 2192"/>
                  <a:gd name="T45" fmla="*/ 357 h 1138"/>
                  <a:gd name="T46" fmla="*/ 1165 w 2192"/>
                  <a:gd name="T47" fmla="*/ 284 h 1138"/>
                  <a:gd name="T48" fmla="*/ 1205 w 2192"/>
                  <a:gd name="T49" fmla="*/ 211 h 1138"/>
                  <a:gd name="T50" fmla="*/ 1236 w 2192"/>
                  <a:gd name="T51" fmla="*/ 145 h 1138"/>
                  <a:gd name="T52" fmla="*/ 1268 w 2192"/>
                  <a:gd name="T53" fmla="*/ 92 h 1138"/>
                  <a:gd name="T54" fmla="*/ 1300 w 2192"/>
                  <a:gd name="T55" fmla="*/ 46 h 1138"/>
                  <a:gd name="T56" fmla="*/ 1348 w 2192"/>
                  <a:gd name="T57" fmla="*/ 0 h 1138"/>
                  <a:gd name="T58" fmla="*/ 1388 w 2192"/>
                  <a:gd name="T59" fmla="*/ 7 h 1138"/>
                  <a:gd name="T60" fmla="*/ 1404 w 2192"/>
                  <a:gd name="T61" fmla="*/ 33 h 1138"/>
                  <a:gd name="T62" fmla="*/ 1428 w 2192"/>
                  <a:gd name="T63" fmla="*/ 79 h 1138"/>
                  <a:gd name="T64" fmla="*/ 1444 w 2192"/>
                  <a:gd name="T65" fmla="*/ 132 h 1138"/>
                  <a:gd name="T66" fmla="*/ 1460 w 2192"/>
                  <a:gd name="T67" fmla="*/ 185 h 1138"/>
                  <a:gd name="T68" fmla="*/ 1468 w 2192"/>
                  <a:gd name="T69" fmla="*/ 238 h 1138"/>
                  <a:gd name="T70" fmla="*/ 1484 w 2192"/>
                  <a:gd name="T71" fmla="*/ 291 h 1138"/>
                  <a:gd name="T72" fmla="*/ 1492 w 2192"/>
                  <a:gd name="T73" fmla="*/ 337 h 1138"/>
                  <a:gd name="T74" fmla="*/ 1500 w 2192"/>
                  <a:gd name="T75" fmla="*/ 390 h 1138"/>
                  <a:gd name="T76" fmla="*/ 1516 w 2192"/>
                  <a:gd name="T77" fmla="*/ 436 h 1138"/>
                  <a:gd name="T78" fmla="*/ 1524 w 2192"/>
                  <a:gd name="T79" fmla="*/ 489 h 1138"/>
                  <a:gd name="T80" fmla="*/ 1540 w 2192"/>
                  <a:gd name="T81" fmla="*/ 535 h 1138"/>
                  <a:gd name="T82" fmla="*/ 1556 w 2192"/>
                  <a:gd name="T83" fmla="*/ 581 h 1138"/>
                  <a:gd name="T84" fmla="*/ 1572 w 2192"/>
                  <a:gd name="T85" fmla="*/ 634 h 1138"/>
                  <a:gd name="T86" fmla="*/ 1595 w 2192"/>
                  <a:gd name="T87" fmla="*/ 680 h 1138"/>
                  <a:gd name="T88" fmla="*/ 1627 w 2192"/>
                  <a:gd name="T89" fmla="*/ 726 h 1138"/>
                  <a:gd name="T90" fmla="*/ 1659 w 2192"/>
                  <a:gd name="T91" fmla="*/ 772 h 1138"/>
                  <a:gd name="T92" fmla="*/ 1699 w 2192"/>
                  <a:gd name="T93" fmla="*/ 819 h 1138"/>
                  <a:gd name="T94" fmla="*/ 1755 w 2192"/>
                  <a:gd name="T95" fmla="*/ 871 h 1138"/>
                  <a:gd name="T96" fmla="*/ 1811 w 2192"/>
                  <a:gd name="T97" fmla="*/ 924 h 1138"/>
                  <a:gd name="T98" fmla="*/ 1859 w 2192"/>
                  <a:gd name="T99" fmla="*/ 977 h 1138"/>
                  <a:gd name="T100" fmla="*/ 1915 w 2192"/>
                  <a:gd name="T101" fmla="*/ 1023 h 1138"/>
                  <a:gd name="T102" fmla="*/ 1978 w 2192"/>
                  <a:gd name="T103" fmla="*/ 1070 h 1138"/>
                  <a:gd name="T104" fmla="*/ 2093 w 2192"/>
                  <a:gd name="T105" fmla="*/ 1126 h 11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92"/>
                  <a:gd name="T160" fmla="*/ 0 h 1138"/>
                  <a:gd name="T161" fmla="*/ 2192 w 2192"/>
                  <a:gd name="T162" fmla="*/ 1138 h 113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92" h="1138">
                    <a:moveTo>
                      <a:pt x="0" y="1136"/>
                    </a:moveTo>
                    <a:lnTo>
                      <a:pt x="24" y="1136"/>
                    </a:lnTo>
                    <a:lnTo>
                      <a:pt x="40" y="1136"/>
                    </a:lnTo>
                    <a:lnTo>
                      <a:pt x="64" y="1129"/>
                    </a:lnTo>
                    <a:lnTo>
                      <a:pt x="80" y="1129"/>
                    </a:lnTo>
                    <a:lnTo>
                      <a:pt x="104" y="1129"/>
                    </a:lnTo>
                    <a:lnTo>
                      <a:pt x="120" y="1129"/>
                    </a:lnTo>
                    <a:lnTo>
                      <a:pt x="143" y="1122"/>
                    </a:lnTo>
                    <a:lnTo>
                      <a:pt x="159" y="1122"/>
                    </a:lnTo>
                    <a:lnTo>
                      <a:pt x="183" y="1116"/>
                    </a:lnTo>
                    <a:lnTo>
                      <a:pt x="199" y="1116"/>
                    </a:lnTo>
                    <a:lnTo>
                      <a:pt x="223" y="1109"/>
                    </a:lnTo>
                    <a:lnTo>
                      <a:pt x="247" y="1109"/>
                    </a:lnTo>
                    <a:lnTo>
                      <a:pt x="263" y="1103"/>
                    </a:lnTo>
                    <a:lnTo>
                      <a:pt x="287" y="1103"/>
                    </a:lnTo>
                    <a:lnTo>
                      <a:pt x="303" y="1096"/>
                    </a:lnTo>
                    <a:lnTo>
                      <a:pt x="327" y="1089"/>
                    </a:lnTo>
                    <a:lnTo>
                      <a:pt x="343" y="1083"/>
                    </a:lnTo>
                    <a:lnTo>
                      <a:pt x="367" y="1083"/>
                    </a:lnTo>
                    <a:lnTo>
                      <a:pt x="383" y="1076"/>
                    </a:lnTo>
                    <a:lnTo>
                      <a:pt x="407" y="1070"/>
                    </a:lnTo>
                    <a:lnTo>
                      <a:pt x="423" y="1063"/>
                    </a:lnTo>
                    <a:lnTo>
                      <a:pt x="447" y="1056"/>
                    </a:lnTo>
                    <a:lnTo>
                      <a:pt x="463" y="1050"/>
                    </a:lnTo>
                    <a:lnTo>
                      <a:pt x="487" y="1043"/>
                    </a:lnTo>
                    <a:lnTo>
                      <a:pt x="502" y="1037"/>
                    </a:lnTo>
                    <a:lnTo>
                      <a:pt x="518" y="1030"/>
                    </a:lnTo>
                    <a:lnTo>
                      <a:pt x="542" y="1023"/>
                    </a:lnTo>
                    <a:lnTo>
                      <a:pt x="558" y="1017"/>
                    </a:lnTo>
                    <a:lnTo>
                      <a:pt x="574" y="1004"/>
                    </a:lnTo>
                    <a:lnTo>
                      <a:pt x="598" y="997"/>
                    </a:lnTo>
                    <a:lnTo>
                      <a:pt x="614" y="990"/>
                    </a:lnTo>
                    <a:lnTo>
                      <a:pt x="630" y="977"/>
                    </a:lnTo>
                    <a:lnTo>
                      <a:pt x="646" y="971"/>
                    </a:lnTo>
                    <a:lnTo>
                      <a:pt x="670" y="964"/>
                    </a:lnTo>
                    <a:lnTo>
                      <a:pt x="686" y="951"/>
                    </a:lnTo>
                    <a:lnTo>
                      <a:pt x="702" y="944"/>
                    </a:lnTo>
                    <a:lnTo>
                      <a:pt x="718" y="931"/>
                    </a:lnTo>
                    <a:lnTo>
                      <a:pt x="734" y="918"/>
                    </a:lnTo>
                    <a:lnTo>
                      <a:pt x="750" y="911"/>
                    </a:lnTo>
                    <a:lnTo>
                      <a:pt x="766" y="898"/>
                    </a:lnTo>
                    <a:lnTo>
                      <a:pt x="782" y="885"/>
                    </a:lnTo>
                    <a:lnTo>
                      <a:pt x="798" y="878"/>
                    </a:lnTo>
                    <a:lnTo>
                      <a:pt x="814" y="865"/>
                    </a:lnTo>
                    <a:lnTo>
                      <a:pt x="822" y="852"/>
                    </a:lnTo>
                    <a:lnTo>
                      <a:pt x="838" y="838"/>
                    </a:lnTo>
                    <a:lnTo>
                      <a:pt x="854" y="825"/>
                    </a:lnTo>
                    <a:lnTo>
                      <a:pt x="861" y="812"/>
                    </a:lnTo>
                    <a:lnTo>
                      <a:pt x="877" y="799"/>
                    </a:lnTo>
                    <a:lnTo>
                      <a:pt x="885" y="786"/>
                    </a:lnTo>
                    <a:lnTo>
                      <a:pt x="901" y="772"/>
                    </a:lnTo>
                    <a:lnTo>
                      <a:pt x="917" y="753"/>
                    </a:lnTo>
                    <a:lnTo>
                      <a:pt x="925" y="739"/>
                    </a:lnTo>
                    <a:lnTo>
                      <a:pt x="941" y="720"/>
                    </a:lnTo>
                    <a:lnTo>
                      <a:pt x="949" y="700"/>
                    </a:lnTo>
                    <a:lnTo>
                      <a:pt x="965" y="680"/>
                    </a:lnTo>
                    <a:lnTo>
                      <a:pt x="973" y="654"/>
                    </a:lnTo>
                    <a:lnTo>
                      <a:pt x="989" y="634"/>
                    </a:lnTo>
                    <a:lnTo>
                      <a:pt x="1005" y="607"/>
                    </a:lnTo>
                    <a:lnTo>
                      <a:pt x="1013" y="588"/>
                    </a:lnTo>
                    <a:lnTo>
                      <a:pt x="1029" y="561"/>
                    </a:lnTo>
                    <a:lnTo>
                      <a:pt x="1037" y="535"/>
                    </a:lnTo>
                    <a:lnTo>
                      <a:pt x="1053" y="508"/>
                    </a:lnTo>
                    <a:lnTo>
                      <a:pt x="1069" y="489"/>
                    </a:lnTo>
                    <a:lnTo>
                      <a:pt x="1077" y="462"/>
                    </a:lnTo>
                    <a:lnTo>
                      <a:pt x="1093" y="436"/>
                    </a:lnTo>
                    <a:lnTo>
                      <a:pt x="1101" y="409"/>
                    </a:lnTo>
                    <a:lnTo>
                      <a:pt x="1117" y="383"/>
                    </a:lnTo>
                    <a:lnTo>
                      <a:pt x="1133" y="357"/>
                    </a:lnTo>
                    <a:lnTo>
                      <a:pt x="1141" y="330"/>
                    </a:lnTo>
                    <a:lnTo>
                      <a:pt x="1157" y="304"/>
                    </a:lnTo>
                    <a:lnTo>
                      <a:pt x="1165" y="284"/>
                    </a:lnTo>
                    <a:lnTo>
                      <a:pt x="1181" y="257"/>
                    </a:lnTo>
                    <a:lnTo>
                      <a:pt x="1189" y="231"/>
                    </a:lnTo>
                    <a:lnTo>
                      <a:pt x="1205" y="211"/>
                    </a:lnTo>
                    <a:lnTo>
                      <a:pt x="1213" y="191"/>
                    </a:lnTo>
                    <a:lnTo>
                      <a:pt x="1228" y="165"/>
                    </a:lnTo>
                    <a:lnTo>
                      <a:pt x="1236" y="145"/>
                    </a:lnTo>
                    <a:lnTo>
                      <a:pt x="1252" y="125"/>
                    </a:lnTo>
                    <a:lnTo>
                      <a:pt x="1260" y="106"/>
                    </a:lnTo>
                    <a:lnTo>
                      <a:pt x="1268" y="92"/>
                    </a:lnTo>
                    <a:lnTo>
                      <a:pt x="1284" y="73"/>
                    </a:lnTo>
                    <a:lnTo>
                      <a:pt x="1292" y="59"/>
                    </a:lnTo>
                    <a:lnTo>
                      <a:pt x="1300" y="46"/>
                    </a:lnTo>
                    <a:lnTo>
                      <a:pt x="1316" y="33"/>
                    </a:lnTo>
                    <a:lnTo>
                      <a:pt x="1332" y="13"/>
                    </a:lnTo>
                    <a:lnTo>
                      <a:pt x="1348" y="0"/>
                    </a:lnTo>
                    <a:lnTo>
                      <a:pt x="1364" y="0"/>
                    </a:lnTo>
                    <a:lnTo>
                      <a:pt x="1380" y="0"/>
                    </a:lnTo>
                    <a:lnTo>
                      <a:pt x="1388" y="7"/>
                    </a:lnTo>
                    <a:lnTo>
                      <a:pt x="1388" y="13"/>
                    </a:lnTo>
                    <a:lnTo>
                      <a:pt x="1396" y="20"/>
                    </a:lnTo>
                    <a:lnTo>
                      <a:pt x="1404" y="33"/>
                    </a:lnTo>
                    <a:lnTo>
                      <a:pt x="1412" y="46"/>
                    </a:lnTo>
                    <a:lnTo>
                      <a:pt x="1420" y="66"/>
                    </a:lnTo>
                    <a:lnTo>
                      <a:pt x="1428" y="79"/>
                    </a:lnTo>
                    <a:lnTo>
                      <a:pt x="1436" y="99"/>
                    </a:lnTo>
                    <a:lnTo>
                      <a:pt x="1436" y="119"/>
                    </a:lnTo>
                    <a:lnTo>
                      <a:pt x="1444" y="132"/>
                    </a:lnTo>
                    <a:lnTo>
                      <a:pt x="1452" y="152"/>
                    </a:lnTo>
                    <a:lnTo>
                      <a:pt x="1452" y="172"/>
                    </a:lnTo>
                    <a:lnTo>
                      <a:pt x="1460" y="185"/>
                    </a:lnTo>
                    <a:lnTo>
                      <a:pt x="1460" y="205"/>
                    </a:lnTo>
                    <a:lnTo>
                      <a:pt x="1468" y="218"/>
                    </a:lnTo>
                    <a:lnTo>
                      <a:pt x="1468" y="238"/>
                    </a:lnTo>
                    <a:lnTo>
                      <a:pt x="1476" y="251"/>
                    </a:lnTo>
                    <a:lnTo>
                      <a:pt x="1476" y="271"/>
                    </a:lnTo>
                    <a:lnTo>
                      <a:pt x="1484" y="291"/>
                    </a:lnTo>
                    <a:lnTo>
                      <a:pt x="1484" y="304"/>
                    </a:lnTo>
                    <a:lnTo>
                      <a:pt x="1492" y="324"/>
                    </a:lnTo>
                    <a:lnTo>
                      <a:pt x="1492" y="337"/>
                    </a:lnTo>
                    <a:lnTo>
                      <a:pt x="1492" y="357"/>
                    </a:lnTo>
                    <a:lnTo>
                      <a:pt x="1500" y="370"/>
                    </a:lnTo>
                    <a:lnTo>
                      <a:pt x="1500" y="390"/>
                    </a:lnTo>
                    <a:lnTo>
                      <a:pt x="1508" y="403"/>
                    </a:lnTo>
                    <a:lnTo>
                      <a:pt x="1508" y="423"/>
                    </a:lnTo>
                    <a:lnTo>
                      <a:pt x="1516" y="436"/>
                    </a:lnTo>
                    <a:lnTo>
                      <a:pt x="1516" y="456"/>
                    </a:lnTo>
                    <a:lnTo>
                      <a:pt x="1516" y="469"/>
                    </a:lnTo>
                    <a:lnTo>
                      <a:pt x="1524" y="489"/>
                    </a:lnTo>
                    <a:lnTo>
                      <a:pt x="1524" y="502"/>
                    </a:lnTo>
                    <a:lnTo>
                      <a:pt x="1532" y="522"/>
                    </a:lnTo>
                    <a:lnTo>
                      <a:pt x="1540" y="535"/>
                    </a:lnTo>
                    <a:lnTo>
                      <a:pt x="1540" y="548"/>
                    </a:lnTo>
                    <a:lnTo>
                      <a:pt x="1548" y="568"/>
                    </a:lnTo>
                    <a:lnTo>
                      <a:pt x="1556" y="581"/>
                    </a:lnTo>
                    <a:lnTo>
                      <a:pt x="1556" y="601"/>
                    </a:lnTo>
                    <a:lnTo>
                      <a:pt x="1564" y="614"/>
                    </a:lnTo>
                    <a:lnTo>
                      <a:pt x="1572" y="634"/>
                    </a:lnTo>
                    <a:lnTo>
                      <a:pt x="1580" y="647"/>
                    </a:lnTo>
                    <a:lnTo>
                      <a:pt x="1587" y="660"/>
                    </a:lnTo>
                    <a:lnTo>
                      <a:pt x="1595" y="680"/>
                    </a:lnTo>
                    <a:lnTo>
                      <a:pt x="1603" y="693"/>
                    </a:lnTo>
                    <a:lnTo>
                      <a:pt x="1611" y="706"/>
                    </a:lnTo>
                    <a:lnTo>
                      <a:pt x="1627" y="726"/>
                    </a:lnTo>
                    <a:lnTo>
                      <a:pt x="1635" y="739"/>
                    </a:lnTo>
                    <a:lnTo>
                      <a:pt x="1643" y="753"/>
                    </a:lnTo>
                    <a:lnTo>
                      <a:pt x="1659" y="772"/>
                    </a:lnTo>
                    <a:lnTo>
                      <a:pt x="1675" y="786"/>
                    </a:lnTo>
                    <a:lnTo>
                      <a:pt x="1683" y="799"/>
                    </a:lnTo>
                    <a:lnTo>
                      <a:pt x="1699" y="819"/>
                    </a:lnTo>
                    <a:lnTo>
                      <a:pt x="1715" y="832"/>
                    </a:lnTo>
                    <a:lnTo>
                      <a:pt x="1731" y="852"/>
                    </a:lnTo>
                    <a:lnTo>
                      <a:pt x="1755" y="871"/>
                    </a:lnTo>
                    <a:lnTo>
                      <a:pt x="1771" y="885"/>
                    </a:lnTo>
                    <a:lnTo>
                      <a:pt x="1787" y="905"/>
                    </a:lnTo>
                    <a:lnTo>
                      <a:pt x="1811" y="924"/>
                    </a:lnTo>
                    <a:lnTo>
                      <a:pt x="1827" y="938"/>
                    </a:lnTo>
                    <a:lnTo>
                      <a:pt x="1843" y="957"/>
                    </a:lnTo>
                    <a:lnTo>
                      <a:pt x="1859" y="977"/>
                    </a:lnTo>
                    <a:lnTo>
                      <a:pt x="1883" y="990"/>
                    </a:lnTo>
                    <a:lnTo>
                      <a:pt x="1899" y="1010"/>
                    </a:lnTo>
                    <a:lnTo>
                      <a:pt x="1915" y="1023"/>
                    </a:lnTo>
                    <a:lnTo>
                      <a:pt x="1939" y="1037"/>
                    </a:lnTo>
                    <a:lnTo>
                      <a:pt x="1954" y="1056"/>
                    </a:lnTo>
                    <a:lnTo>
                      <a:pt x="1978" y="1070"/>
                    </a:lnTo>
                    <a:lnTo>
                      <a:pt x="1994" y="1083"/>
                    </a:lnTo>
                    <a:lnTo>
                      <a:pt x="2018" y="1096"/>
                    </a:lnTo>
                    <a:lnTo>
                      <a:pt x="2093" y="1126"/>
                    </a:lnTo>
                    <a:lnTo>
                      <a:pt x="2192" y="1138"/>
                    </a:lnTo>
                  </a:path>
                </a:pathLst>
              </a:custGeom>
              <a:noFill/>
              <a:ln w="508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6" name="Rectangle 12"/>
              <p:cNvSpPr>
                <a:spLocks noChangeArrowheads="1"/>
              </p:cNvSpPr>
              <p:nvPr/>
            </p:nvSpPr>
            <p:spPr bwMode="auto">
              <a:xfrm>
                <a:off x="2492" y="624"/>
                <a:ext cx="417" cy="3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b="1">
                    <a:solidFill>
                      <a:srgbClr val="00CC00"/>
                    </a:solidFill>
                  </a:rPr>
                  <a:t>M</a:t>
                </a:r>
              </a:p>
            </p:txBody>
          </p:sp>
        </p:grpSp>
        <p:grpSp>
          <p:nvGrpSpPr>
            <p:cNvPr id="29710" name="Group 21"/>
            <p:cNvGrpSpPr>
              <a:grpSpLocks/>
            </p:cNvGrpSpPr>
            <p:nvPr/>
          </p:nvGrpSpPr>
          <p:grpSpPr bwMode="auto">
            <a:xfrm>
              <a:off x="2259013" y="990600"/>
              <a:ext cx="3951287" cy="2227263"/>
              <a:chOff x="1423" y="624"/>
              <a:chExt cx="2489" cy="1403"/>
            </a:xfrm>
          </p:grpSpPr>
          <p:sp>
            <p:nvSpPr>
              <p:cNvPr id="29713" name="Freeform 14"/>
              <p:cNvSpPr>
                <a:spLocks/>
              </p:cNvSpPr>
              <p:nvPr/>
            </p:nvSpPr>
            <p:spPr bwMode="auto">
              <a:xfrm>
                <a:off x="1423" y="947"/>
                <a:ext cx="2489" cy="1080"/>
              </a:xfrm>
              <a:custGeom>
                <a:avLst/>
                <a:gdLst>
                  <a:gd name="T0" fmla="*/ 48 w 2489"/>
                  <a:gd name="T1" fmla="*/ 1080 h 1080"/>
                  <a:gd name="T2" fmla="*/ 112 w 2489"/>
                  <a:gd name="T3" fmla="*/ 1080 h 1080"/>
                  <a:gd name="T4" fmla="*/ 176 w 2489"/>
                  <a:gd name="T5" fmla="*/ 1080 h 1080"/>
                  <a:gd name="T6" fmla="*/ 240 w 2489"/>
                  <a:gd name="T7" fmla="*/ 1075 h 1080"/>
                  <a:gd name="T8" fmla="*/ 303 w 2489"/>
                  <a:gd name="T9" fmla="*/ 1068 h 1080"/>
                  <a:gd name="T10" fmla="*/ 367 w 2489"/>
                  <a:gd name="T11" fmla="*/ 1062 h 1080"/>
                  <a:gd name="T12" fmla="*/ 431 w 2489"/>
                  <a:gd name="T13" fmla="*/ 1050 h 1080"/>
                  <a:gd name="T14" fmla="*/ 487 w 2489"/>
                  <a:gd name="T15" fmla="*/ 1031 h 1080"/>
                  <a:gd name="T16" fmla="*/ 551 w 2489"/>
                  <a:gd name="T17" fmla="*/ 1019 h 1080"/>
                  <a:gd name="T18" fmla="*/ 607 w 2489"/>
                  <a:gd name="T19" fmla="*/ 995 h 1080"/>
                  <a:gd name="T20" fmla="*/ 662 w 2489"/>
                  <a:gd name="T21" fmla="*/ 976 h 1080"/>
                  <a:gd name="T22" fmla="*/ 718 w 2489"/>
                  <a:gd name="T23" fmla="*/ 952 h 1080"/>
                  <a:gd name="T24" fmla="*/ 774 w 2489"/>
                  <a:gd name="T25" fmla="*/ 927 h 1080"/>
                  <a:gd name="T26" fmla="*/ 830 w 2489"/>
                  <a:gd name="T27" fmla="*/ 903 h 1080"/>
                  <a:gd name="T28" fmla="*/ 886 w 2489"/>
                  <a:gd name="T29" fmla="*/ 872 h 1080"/>
                  <a:gd name="T30" fmla="*/ 942 w 2489"/>
                  <a:gd name="T31" fmla="*/ 841 h 1080"/>
                  <a:gd name="T32" fmla="*/ 997 w 2489"/>
                  <a:gd name="T33" fmla="*/ 804 h 1080"/>
                  <a:gd name="T34" fmla="*/ 1045 w 2489"/>
                  <a:gd name="T35" fmla="*/ 749 h 1080"/>
                  <a:gd name="T36" fmla="*/ 1101 w 2489"/>
                  <a:gd name="T37" fmla="*/ 688 h 1080"/>
                  <a:gd name="T38" fmla="*/ 1133 w 2489"/>
                  <a:gd name="T39" fmla="*/ 639 h 1080"/>
                  <a:gd name="T40" fmla="*/ 1157 w 2489"/>
                  <a:gd name="T41" fmla="*/ 602 h 1080"/>
                  <a:gd name="T42" fmla="*/ 1181 w 2489"/>
                  <a:gd name="T43" fmla="*/ 565 h 1080"/>
                  <a:gd name="T44" fmla="*/ 1197 w 2489"/>
                  <a:gd name="T45" fmla="*/ 522 h 1080"/>
                  <a:gd name="T46" fmla="*/ 1221 w 2489"/>
                  <a:gd name="T47" fmla="*/ 479 h 1080"/>
                  <a:gd name="T48" fmla="*/ 1245 w 2489"/>
                  <a:gd name="T49" fmla="*/ 443 h 1080"/>
                  <a:gd name="T50" fmla="*/ 1261 w 2489"/>
                  <a:gd name="T51" fmla="*/ 399 h 1080"/>
                  <a:gd name="T52" fmla="*/ 1285 w 2489"/>
                  <a:gd name="T53" fmla="*/ 356 h 1080"/>
                  <a:gd name="T54" fmla="*/ 1301 w 2489"/>
                  <a:gd name="T55" fmla="*/ 320 h 1080"/>
                  <a:gd name="T56" fmla="*/ 1317 w 2489"/>
                  <a:gd name="T57" fmla="*/ 276 h 1080"/>
                  <a:gd name="T58" fmla="*/ 1333 w 2489"/>
                  <a:gd name="T59" fmla="*/ 240 h 1080"/>
                  <a:gd name="T60" fmla="*/ 1356 w 2489"/>
                  <a:gd name="T61" fmla="*/ 203 h 1080"/>
                  <a:gd name="T62" fmla="*/ 1380 w 2489"/>
                  <a:gd name="T63" fmla="*/ 148 h 1080"/>
                  <a:gd name="T64" fmla="*/ 1412 w 2489"/>
                  <a:gd name="T65" fmla="*/ 92 h 1080"/>
                  <a:gd name="T66" fmla="*/ 1444 w 2489"/>
                  <a:gd name="T67" fmla="*/ 43 h 1080"/>
                  <a:gd name="T68" fmla="*/ 1500 w 2489"/>
                  <a:gd name="T69" fmla="*/ 0 h 1080"/>
                  <a:gd name="T70" fmla="*/ 1532 w 2489"/>
                  <a:gd name="T71" fmla="*/ 12 h 1080"/>
                  <a:gd name="T72" fmla="*/ 1564 w 2489"/>
                  <a:gd name="T73" fmla="*/ 43 h 1080"/>
                  <a:gd name="T74" fmla="*/ 1596 w 2489"/>
                  <a:gd name="T75" fmla="*/ 104 h 1080"/>
                  <a:gd name="T76" fmla="*/ 1620 w 2489"/>
                  <a:gd name="T77" fmla="*/ 172 h 1080"/>
                  <a:gd name="T78" fmla="*/ 1652 w 2489"/>
                  <a:gd name="T79" fmla="*/ 240 h 1080"/>
                  <a:gd name="T80" fmla="*/ 1676 w 2489"/>
                  <a:gd name="T81" fmla="*/ 313 h 1080"/>
                  <a:gd name="T82" fmla="*/ 1700 w 2489"/>
                  <a:gd name="T83" fmla="*/ 387 h 1080"/>
                  <a:gd name="T84" fmla="*/ 1723 w 2489"/>
                  <a:gd name="T85" fmla="*/ 460 h 1080"/>
                  <a:gd name="T86" fmla="*/ 1747 w 2489"/>
                  <a:gd name="T87" fmla="*/ 535 h 1080"/>
                  <a:gd name="T88" fmla="*/ 1771 w 2489"/>
                  <a:gd name="T89" fmla="*/ 608 h 1080"/>
                  <a:gd name="T90" fmla="*/ 1803 w 2489"/>
                  <a:gd name="T91" fmla="*/ 675 h 1080"/>
                  <a:gd name="T92" fmla="*/ 1835 w 2489"/>
                  <a:gd name="T93" fmla="*/ 743 h 1080"/>
                  <a:gd name="T94" fmla="*/ 1875 w 2489"/>
                  <a:gd name="T95" fmla="*/ 804 h 1080"/>
                  <a:gd name="T96" fmla="*/ 1915 w 2489"/>
                  <a:gd name="T97" fmla="*/ 866 h 1080"/>
                  <a:gd name="T98" fmla="*/ 1963 w 2489"/>
                  <a:gd name="T99" fmla="*/ 921 h 1080"/>
                  <a:gd name="T100" fmla="*/ 2019 w 2489"/>
                  <a:gd name="T101" fmla="*/ 970 h 1080"/>
                  <a:gd name="T102" fmla="*/ 2090 w 2489"/>
                  <a:gd name="T103" fmla="*/ 1013 h 1080"/>
                  <a:gd name="T104" fmla="*/ 2162 w 2489"/>
                  <a:gd name="T105" fmla="*/ 1050 h 1080"/>
                  <a:gd name="T106" fmla="*/ 2242 w 2489"/>
                  <a:gd name="T107" fmla="*/ 1080 h 1080"/>
                  <a:gd name="T108" fmla="*/ 2338 w 2489"/>
                  <a:gd name="T109" fmla="*/ 1080 h 1080"/>
                  <a:gd name="T110" fmla="*/ 2426 w 2489"/>
                  <a:gd name="T111" fmla="*/ 1080 h 108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89"/>
                  <a:gd name="T169" fmla="*/ 0 h 1080"/>
                  <a:gd name="T170" fmla="*/ 2489 w 2489"/>
                  <a:gd name="T171" fmla="*/ 1080 h 108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89" h="1080">
                    <a:moveTo>
                      <a:pt x="0" y="1080"/>
                    </a:moveTo>
                    <a:lnTo>
                      <a:pt x="24" y="1080"/>
                    </a:lnTo>
                    <a:lnTo>
                      <a:pt x="48" y="1080"/>
                    </a:lnTo>
                    <a:lnTo>
                      <a:pt x="72" y="1080"/>
                    </a:lnTo>
                    <a:lnTo>
                      <a:pt x="88" y="1080"/>
                    </a:lnTo>
                    <a:lnTo>
                      <a:pt x="112" y="1080"/>
                    </a:lnTo>
                    <a:lnTo>
                      <a:pt x="136" y="1080"/>
                    </a:lnTo>
                    <a:lnTo>
                      <a:pt x="160" y="1080"/>
                    </a:lnTo>
                    <a:lnTo>
                      <a:pt x="176" y="1080"/>
                    </a:lnTo>
                    <a:lnTo>
                      <a:pt x="200" y="1080"/>
                    </a:lnTo>
                    <a:lnTo>
                      <a:pt x="224" y="1080"/>
                    </a:lnTo>
                    <a:lnTo>
                      <a:pt x="240" y="1075"/>
                    </a:lnTo>
                    <a:lnTo>
                      <a:pt x="263" y="1075"/>
                    </a:lnTo>
                    <a:lnTo>
                      <a:pt x="287" y="1075"/>
                    </a:lnTo>
                    <a:lnTo>
                      <a:pt x="303" y="1068"/>
                    </a:lnTo>
                    <a:lnTo>
                      <a:pt x="327" y="1068"/>
                    </a:lnTo>
                    <a:lnTo>
                      <a:pt x="351" y="1062"/>
                    </a:lnTo>
                    <a:lnTo>
                      <a:pt x="367" y="1062"/>
                    </a:lnTo>
                    <a:lnTo>
                      <a:pt x="391" y="1056"/>
                    </a:lnTo>
                    <a:lnTo>
                      <a:pt x="407" y="1050"/>
                    </a:lnTo>
                    <a:lnTo>
                      <a:pt x="431" y="1050"/>
                    </a:lnTo>
                    <a:lnTo>
                      <a:pt x="447" y="1044"/>
                    </a:lnTo>
                    <a:lnTo>
                      <a:pt x="471" y="1038"/>
                    </a:lnTo>
                    <a:lnTo>
                      <a:pt x="487" y="1031"/>
                    </a:lnTo>
                    <a:lnTo>
                      <a:pt x="511" y="1026"/>
                    </a:lnTo>
                    <a:lnTo>
                      <a:pt x="527" y="1019"/>
                    </a:lnTo>
                    <a:lnTo>
                      <a:pt x="551" y="1019"/>
                    </a:lnTo>
                    <a:lnTo>
                      <a:pt x="567" y="1013"/>
                    </a:lnTo>
                    <a:lnTo>
                      <a:pt x="591" y="1007"/>
                    </a:lnTo>
                    <a:lnTo>
                      <a:pt x="607" y="995"/>
                    </a:lnTo>
                    <a:lnTo>
                      <a:pt x="623" y="988"/>
                    </a:lnTo>
                    <a:lnTo>
                      <a:pt x="646" y="983"/>
                    </a:lnTo>
                    <a:lnTo>
                      <a:pt x="662" y="976"/>
                    </a:lnTo>
                    <a:lnTo>
                      <a:pt x="686" y="970"/>
                    </a:lnTo>
                    <a:lnTo>
                      <a:pt x="702" y="964"/>
                    </a:lnTo>
                    <a:lnTo>
                      <a:pt x="718" y="952"/>
                    </a:lnTo>
                    <a:lnTo>
                      <a:pt x="742" y="946"/>
                    </a:lnTo>
                    <a:lnTo>
                      <a:pt x="758" y="939"/>
                    </a:lnTo>
                    <a:lnTo>
                      <a:pt x="774" y="927"/>
                    </a:lnTo>
                    <a:lnTo>
                      <a:pt x="798" y="921"/>
                    </a:lnTo>
                    <a:lnTo>
                      <a:pt x="814" y="908"/>
                    </a:lnTo>
                    <a:lnTo>
                      <a:pt x="830" y="903"/>
                    </a:lnTo>
                    <a:lnTo>
                      <a:pt x="846" y="891"/>
                    </a:lnTo>
                    <a:lnTo>
                      <a:pt x="870" y="884"/>
                    </a:lnTo>
                    <a:lnTo>
                      <a:pt x="886" y="872"/>
                    </a:lnTo>
                    <a:lnTo>
                      <a:pt x="902" y="860"/>
                    </a:lnTo>
                    <a:lnTo>
                      <a:pt x="918" y="854"/>
                    </a:lnTo>
                    <a:lnTo>
                      <a:pt x="942" y="841"/>
                    </a:lnTo>
                    <a:lnTo>
                      <a:pt x="958" y="828"/>
                    </a:lnTo>
                    <a:lnTo>
                      <a:pt x="974" y="816"/>
                    </a:lnTo>
                    <a:lnTo>
                      <a:pt x="997" y="804"/>
                    </a:lnTo>
                    <a:lnTo>
                      <a:pt x="1013" y="786"/>
                    </a:lnTo>
                    <a:lnTo>
                      <a:pt x="1029" y="767"/>
                    </a:lnTo>
                    <a:lnTo>
                      <a:pt x="1045" y="749"/>
                    </a:lnTo>
                    <a:lnTo>
                      <a:pt x="1069" y="731"/>
                    </a:lnTo>
                    <a:lnTo>
                      <a:pt x="1085" y="706"/>
                    </a:lnTo>
                    <a:lnTo>
                      <a:pt x="1101" y="688"/>
                    </a:lnTo>
                    <a:lnTo>
                      <a:pt x="1117" y="663"/>
                    </a:lnTo>
                    <a:lnTo>
                      <a:pt x="1125" y="651"/>
                    </a:lnTo>
                    <a:lnTo>
                      <a:pt x="1133" y="639"/>
                    </a:lnTo>
                    <a:lnTo>
                      <a:pt x="1141" y="627"/>
                    </a:lnTo>
                    <a:lnTo>
                      <a:pt x="1149" y="614"/>
                    </a:lnTo>
                    <a:lnTo>
                      <a:pt x="1157" y="602"/>
                    </a:lnTo>
                    <a:lnTo>
                      <a:pt x="1165" y="589"/>
                    </a:lnTo>
                    <a:lnTo>
                      <a:pt x="1173" y="577"/>
                    </a:lnTo>
                    <a:lnTo>
                      <a:pt x="1181" y="565"/>
                    </a:lnTo>
                    <a:lnTo>
                      <a:pt x="1189" y="547"/>
                    </a:lnTo>
                    <a:lnTo>
                      <a:pt x="1189" y="535"/>
                    </a:lnTo>
                    <a:lnTo>
                      <a:pt x="1197" y="522"/>
                    </a:lnTo>
                    <a:lnTo>
                      <a:pt x="1205" y="510"/>
                    </a:lnTo>
                    <a:lnTo>
                      <a:pt x="1213" y="497"/>
                    </a:lnTo>
                    <a:lnTo>
                      <a:pt x="1221" y="479"/>
                    </a:lnTo>
                    <a:lnTo>
                      <a:pt x="1229" y="467"/>
                    </a:lnTo>
                    <a:lnTo>
                      <a:pt x="1237" y="455"/>
                    </a:lnTo>
                    <a:lnTo>
                      <a:pt x="1245" y="443"/>
                    </a:lnTo>
                    <a:lnTo>
                      <a:pt x="1245" y="430"/>
                    </a:lnTo>
                    <a:lnTo>
                      <a:pt x="1253" y="412"/>
                    </a:lnTo>
                    <a:lnTo>
                      <a:pt x="1261" y="399"/>
                    </a:lnTo>
                    <a:lnTo>
                      <a:pt x="1269" y="387"/>
                    </a:lnTo>
                    <a:lnTo>
                      <a:pt x="1277" y="375"/>
                    </a:lnTo>
                    <a:lnTo>
                      <a:pt x="1285" y="356"/>
                    </a:lnTo>
                    <a:lnTo>
                      <a:pt x="1285" y="344"/>
                    </a:lnTo>
                    <a:lnTo>
                      <a:pt x="1293" y="332"/>
                    </a:lnTo>
                    <a:lnTo>
                      <a:pt x="1301" y="320"/>
                    </a:lnTo>
                    <a:lnTo>
                      <a:pt x="1309" y="307"/>
                    </a:lnTo>
                    <a:lnTo>
                      <a:pt x="1309" y="295"/>
                    </a:lnTo>
                    <a:lnTo>
                      <a:pt x="1317" y="276"/>
                    </a:lnTo>
                    <a:lnTo>
                      <a:pt x="1325" y="264"/>
                    </a:lnTo>
                    <a:lnTo>
                      <a:pt x="1333" y="252"/>
                    </a:lnTo>
                    <a:lnTo>
                      <a:pt x="1333" y="240"/>
                    </a:lnTo>
                    <a:lnTo>
                      <a:pt x="1341" y="227"/>
                    </a:lnTo>
                    <a:lnTo>
                      <a:pt x="1349" y="215"/>
                    </a:lnTo>
                    <a:lnTo>
                      <a:pt x="1356" y="203"/>
                    </a:lnTo>
                    <a:lnTo>
                      <a:pt x="1356" y="191"/>
                    </a:lnTo>
                    <a:lnTo>
                      <a:pt x="1372" y="172"/>
                    </a:lnTo>
                    <a:lnTo>
                      <a:pt x="1380" y="148"/>
                    </a:lnTo>
                    <a:lnTo>
                      <a:pt x="1396" y="129"/>
                    </a:lnTo>
                    <a:lnTo>
                      <a:pt x="1404" y="104"/>
                    </a:lnTo>
                    <a:lnTo>
                      <a:pt x="1412" y="92"/>
                    </a:lnTo>
                    <a:lnTo>
                      <a:pt x="1428" y="73"/>
                    </a:lnTo>
                    <a:lnTo>
                      <a:pt x="1436" y="56"/>
                    </a:lnTo>
                    <a:lnTo>
                      <a:pt x="1444" y="43"/>
                    </a:lnTo>
                    <a:lnTo>
                      <a:pt x="1460" y="31"/>
                    </a:lnTo>
                    <a:lnTo>
                      <a:pt x="1476" y="12"/>
                    </a:lnTo>
                    <a:lnTo>
                      <a:pt x="1500" y="0"/>
                    </a:lnTo>
                    <a:lnTo>
                      <a:pt x="1516" y="7"/>
                    </a:lnTo>
                    <a:lnTo>
                      <a:pt x="1524" y="7"/>
                    </a:lnTo>
                    <a:lnTo>
                      <a:pt x="1532" y="12"/>
                    </a:lnTo>
                    <a:lnTo>
                      <a:pt x="1540" y="19"/>
                    </a:lnTo>
                    <a:lnTo>
                      <a:pt x="1556" y="31"/>
                    </a:lnTo>
                    <a:lnTo>
                      <a:pt x="1564" y="43"/>
                    </a:lnTo>
                    <a:lnTo>
                      <a:pt x="1572" y="61"/>
                    </a:lnTo>
                    <a:lnTo>
                      <a:pt x="1580" y="80"/>
                    </a:lnTo>
                    <a:lnTo>
                      <a:pt x="1596" y="104"/>
                    </a:lnTo>
                    <a:lnTo>
                      <a:pt x="1604" y="129"/>
                    </a:lnTo>
                    <a:lnTo>
                      <a:pt x="1612" y="148"/>
                    </a:lnTo>
                    <a:lnTo>
                      <a:pt x="1620" y="172"/>
                    </a:lnTo>
                    <a:lnTo>
                      <a:pt x="1628" y="196"/>
                    </a:lnTo>
                    <a:lnTo>
                      <a:pt x="1636" y="221"/>
                    </a:lnTo>
                    <a:lnTo>
                      <a:pt x="1652" y="240"/>
                    </a:lnTo>
                    <a:lnTo>
                      <a:pt x="1660" y="264"/>
                    </a:lnTo>
                    <a:lnTo>
                      <a:pt x="1668" y="289"/>
                    </a:lnTo>
                    <a:lnTo>
                      <a:pt x="1676" y="313"/>
                    </a:lnTo>
                    <a:lnTo>
                      <a:pt x="1684" y="338"/>
                    </a:lnTo>
                    <a:lnTo>
                      <a:pt x="1692" y="363"/>
                    </a:lnTo>
                    <a:lnTo>
                      <a:pt x="1700" y="387"/>
                    </a:lnTo>
                    <a:lnTo>
                      <a:pt x="1708" y="412"/>
                    </a:lnTo>
                    <a:lnTo>
                      <a:pt x="1715" y="436"/>
                    </a:lnTo>
                    <a:lnTo>
                      <a:pt x="1723" y="460"/>
                    </a:lnTo>
                    <a:lnTo>
                      <a:pt x="1731" y="485"/>
                    </a:lnTo>
                    <a:lnTo>
                      <a:pt x="1739" y="510"/>
                    </a:lnTo>
                    <a:lnTo>
                      <a:pt x="1747" y="535"/>
                    </a:lnTo>
                    <a:lnTo>
                      <a:pt x="1755" y="559"/>
                    </a:lnTo>
                    <a:lnTo>
                      <a:pt x="1763" y="583"/>
                    </a:lnTo>
                    <a:lnTo>
                      <a:pt x="1771" y="608"/>
                    </a:lnTo>
                    <a:lnTo>
                      <a:pt x="1779" y="627"/>
                    </a:lnTo>
                    <a:lnTo>
                      <a:pt x="1795" y="651"/>
                    </a:lnTo>
                    <a:lnTo>
                      <a:pt x="1803" y="675"/>
                    </a:lnTo>
                    <a:lnTo>
                      <a:pt x="1811" y="700"/>
                    </a:lnTo>
                    <a:lnTo>
                      <a:pt x="1827" y="719"/>
                    </a:lnTo>
                    <a:lnTo>
                      <a:pt x="1835" y="743"/>
                    </a:lnTo>
                    <a:lnTo>
                      <a:pt x="1851" y="761"/>
                    </a:lnTo>
                    <a:lnTo>
                      <a:pt x="1859" y="786"/>
                    </a:lnTo>
                    <a:lnTo>
                      <a:pt x="1875" y="804"/>
                    </a:lnTo>
                    <a:lnTo>
                      <a:pt x="1891" y="828"/>
                    </a:lnTo>
                    <a:lnTo>
                      <a:pt x="1899" y="847"/>
                    </a:lnTo>
                    <a:lnTo>
                      <a:pt x="1915" y="866"/>
                    </a:lnTo>
                    <a:lnTo>
                      <a:pt x="1931" y="884"/>
                    </a:lnTo>
                    <a:lnTo>
                      <a:pt x="1947" y="903"/>
                    </a:lnTo>
                    <a:lnTo>
                      <a:pt x="1963" y="921"/>
                    </a:lnTo>
                    <a:lnTo>
                      <a:pt x="1987" y="939"/>
                    </a:lnTo>
                    <a:lnTo>
                      <a:pt x="2003" y="958"/>
                    </a:lnTo>
                    <a:lnTo>
                      <a:pt x="2019" y="970"/>
                    </a:lnTo>
                    <a:lnTo>
                      <a:pt x="2043" y="988"/>
                    </a:lnTo>
                    <a:lnTo>
                      <a:pt x="2067" y="1000"/>
                    </a:lnTo>
                    <a:lnTo>
                      <a:pt x="2090" y="1013"/>
                    </a:lnTo>
                    <a:lnTo>
                      <a:pt x="2106" y="1026"/>
                    </a:lnTo>
                    <a:lnTo>
                      <a:pt x="2130" y="1044"/>
                    </a:lnTo>
                    <a:lnTo>
                      <a:pt x="2162" y="1050"/>
                    </a:lnTo>
                    <a:lnTo>
                      <a:pt x="2186" y="1062"/>
                    </a:lnTo>
                    <a:lnTo>
                      <a:pt x="2218" y="1075"/>
                    </a:lnTo>
                    <a:lnTo>
                      <a:pt x="2242" y="1080"/>
                    </a:lnTo>
                    <a:lnTo>
                      <a:pt x="2274" y="1080"/>
                    </a:lnTo>
                    <a:lnTo>
                      <a:pt x="2306" y="1080"/>
                    </a:lnTo>
                    <a:lnTo>
                      <a:pt x="2338" y="1080"/>
                    </a:lnTo>
                    <a:lnTo>
                      <a:pt x="2370" y="1080"/>
                    </a:lnTo>
                    <a:lnTo>
                      <a:pt x="2394" y="1080"/>
                    </a:lnTo>
                    <a:lnTo>
                      <a:pt x="2426" y="1080"/>
                    </a:lnTo>
                    <a:lnTo>
                      <a:pt x="2457" y="1080"/>
                    </a:lnTo>
                    <a:lnTo>
                      <a:pt x="2489" y="1080"/>
                    </a:lnTo>
                  </a:path>
                </a:pathLst>
              </a:cu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4" name="Rectangle 15"/>
              <p:cNvSpPr>
                <a:spLocks noChangeArrowheads="1"/>
              </p:cNvSpPr>
              <p:nvPr/>
            </p:nvSpPr>
            <p:spPr bwMode="auto">
              <a:xfrm>
                <a:off x="2860" y="624"/>
                <a:ext cx="365" cy="3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b="1">
                    <a:solidFill>
                      <a:srgbClr val="FF0000"/>
                    </a:solidFill>
                  </a:rPr>
                  <a:t>L</a:t>
                </a:r>
              </a:p>
            </p:txBody>
          </p:sp>
        </p:grpSp>
        <p:sp>
          <p:nvSpPr>
            <p:cNvPr id="29711" name="Rectangle 16"/>
            <p:cNvSpPr>
              <a:spLocks noChangeArrowheads="1"/>
            </p:cNvSpPr>
            <p:nvPr/>
          </p:nvSpPr>
          <p:spPr bwMode="auto">
            <a:xfrm>
              <a:off x="6584950" y="3103562"/>
              <a:ext cx="2481779" cy="4928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/>
                <a:t>Wavelength</a:t>
              </a:r>
            </a:p>
          </p:txBody>
        </p:sp>
        <p:sp>
          <p:nvSpPr>
            <p:cNvPr id="29712" name="Rectangle 17"/>
            <p:cNvSpPr>
              <a:spLocks noChangeArrowheads="1"/>
            </p:cNvSpPr>
            <p:nvPr/>
          </p:nvSpPr>
          <p:spPr bwMode="auto">
            <a:xfrm>
              <a:off x="1835149" y="1433512"/>
              <a:ext cx="2317480" cy="4928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/>
                <a:t>Power        </a:t>
              </a:r>
            </a:p>
          </p:txBody>
        </p:sp>
      </p:grpSp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4876800"/>
            <a:ext cx="1485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027"/>
          <p:cNvSpPr txBox="1">
            <a:spLocks noChangeArrowheads="1"/>
          </p:cNvSpPr>
          <p:nvPr/>
        </p:nvSpPr>
        <p:spPr>
          <a:xfrm>
            <a:off x="381000" y="1143000"/>
            <a:ext cx="5638800" cy="41148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kern="0" dirty="0">
                <a:latin typeface="+mn-lt"/>
                <a:cs typeface="+mn-cs"/>
              </a:rPr>
              <a:t>Камера-обскура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kern="0" dirty="0">
                <a:latin typeface="+mn-lt"/>
                <a:cs typeface="+mn-cs"/>
              </a:rPr>
              <a:t>Фотоаппарат, глаз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kern="0" dirty="0">
                <a:latin typeface="+mn-lt"/>
                <a:cs typeface="+mn-cs"/>
              </a:rPr>
              <a:t>Цвет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kern="0" dirty="0">
                <a:latin typeface="+mn-lt"/>
                <a:cs typeface="+mn-cs"/>
              </a:rPr>
              <a:t>Психологическое свойство человека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kern="0" dirty="0">
                <a:latin typeface="+mn-lt"/>
                <a:cs typeface="+mn-cs"/>
              </a:rPr>
              <a:t>Свет описывается спектром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kern="0" dirty="0">
                <a:latin typeface="+mn-lt"/>
                <a:cs typeface="+mn-cs"/>
              </a:rPr>
              <a:t>Сетчатка глаза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kern="0" dirty="0">
                <a:latin typeface="+mn-lt"/>
                <a:cs typeface="+mn-cs"/>
              </a:rPr>
              <a:t>Колбочки 3х видов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kern="0" dirty="0">
                <a:latin typeface="+mn-lt"/>
                <a:cs typeface="+mn-cs"/>
              </a:rPr>
              <a:t>Трихроматическая теория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kern="0" dirty="0">
                <a:latin typeface="+mn-lt"/>
                <a:cs typeface="+mn-cs"/>
              </a:rPr>
              <a:t>3 канала для пиксель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kern="0" dirty="0">
                <a:latin typeface="+mn-lt"/>
                <a:cs typeface="+mn-cs"/>
              </a:rPr>
              <a:t>Адаптация зрения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kern="0" dirty="0">
                <a:latin typeface="+mn-lt"/>
                <a:cs typeface="+mn-cs"/>
              </a:rPr>
              <a:t>Цветовой баланс, «баланс белого»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kern="0" dirty="0">
                <a:latin typeface="+mn-lt"/>
                <a:cs typeface="+mn-cs"/>
              </a:rPr>
              <a:t>Серые карточки, «серый мир»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000" kern="0" dirty="0"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800" kern="0" dirty="0"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Простейшие фильтры</a:t>
            </a:r>
            <a:endParaRPr lang="en-US" smtClean="0"/>
          </a:p>
        </p:txBody>
      </p:sp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52232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2233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2234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2235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2236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52237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2238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2239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2240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2241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  <p:sp>
          <p:nvSpPr>
            <p:cNvPr id="52242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  <p:sp>
          <p:nvSpPr>
            <p:cNvPr id="52243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  <p:sp>
          <p:nvSpPr>
            <p:cNvPr id="52244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  <p:sp>
          <p:nvSpPr>
            <p:cNvPr id="52245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  <p:sp>
          <p:nvSpPr>
            <p:cNvPr id="52246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  <p:sp>
          <p:nvSpPr>
            <p:cNvPr id="52247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  <p:sp>
          <p:nvSpPr>
            <p:cNvPr id="52248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</p:grpSp>
      <p:sp>
        <p:nvSpPr>
          <p:cNvPr id="52228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52229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52230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231" name="Text Box 2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Простейшие фильтры</a:t>
            </a:r>
            <a:endParaRPr lang="en-US" smtClean="0"/>
          </a:p>
        </p:txBody>
      </p:sp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53257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3258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3259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3260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3261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53262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3263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3264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3265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3266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  <p:sp>
          <p:nvSpPr>
            <p:cNvPr id="53267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  <p:sp>
          <p:nvSpPr>
            <p:cNvPr id="53268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  <p:sp>
          <p:nvSpPr>
            <p:cNvPr id="53269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  <p:sp>
          <p:nvSpPr>
            <p:cNvPr id="53270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  <p:sp>
          <p:nvSpPr>
            <p:cNvPr id="53271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  <p:sp>
          <p:nvSpPr>
            <p:cNvPr id="53272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  <p:sp>
          <p:nvSpPr>
            <p:cNvPr id="53273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</p:grpSp>
      <p:pic>
        <p:nvPicPr>
          <p:cNvPr id="53252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253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53254" name="Text Box 24"/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" pitchFamily="18" charset="0"/>
              </a:rPr>
              <a:t>Filtered </a:t>
            </a:r>
          </a:p>
          <a:p>
            <a:r>
              <a:rPr lang="en-US">
                <a:latin typeface="Times" pitchFamily="18" charset="0"/>
              </a:rPr>
              <a:t>(no change)</a:t>
            </a:r>
          </a:p>
        </p:txBody>
      </p:sp>
      <p:pic>
        <p:nvPicPr>
          <p:cNvPr id="53255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256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Простейшие фильтры</a:t>
            </a:r>
            <a:endParaRPr lang="en-US" smtClean="0"/>
          </a:p>
        </p:txBody>
      </p:sp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5428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428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428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428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5428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428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428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428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428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428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  <p:sp>
          <p:nvSpPr>
            <p:cNvPr id="5429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  <p:sp>
          <p:nvSpPr>
            <p:cNvPr id="5429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  <p:sp>
          <p:nvSpPr>
            <p:cNvPr id="5429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  <p:sp>
          <p:nvSpPr>
            <p:cNvPr id="5429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  <p:sp>
          <p:nvSpPr>
            <p:cNvPr id="5429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  <p:sp>
          <p:nvSpPr>
            <p:cNvPr id="5429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  <p:sp>
          <p:nvSpPr>
            <p:cNvPr id="5429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</p:grpSp>
      <p:pic>
        <p:nvPicPr>
          <p:cNvPr id="54276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4277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54278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54279" name="Text Box 24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Простейшие фильтры</a:t>
            </a:r>
            <a:endParaRPr lang="en-US" smtClean="0"/>
          </a:p>
        </p:txBody>
      </p:sp>
      <p:grpSp>
        <p:nvGrpSpPr>
          <p:cNvPr id="55299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5530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530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530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530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5531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531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531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531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531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5531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  <p:sp>
          <p:nvSpPr>
            <p:cNvPr id="5531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  <p:sp>
          <p:nvSpPr>
            <p:cNvPr id="5531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  <p:sp>
          <p:nvSpPr>
            <p:cNvPr id="5531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  <p:sp>
          <p:nvSpPr>
            <p:cNvPr id="5531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  <p:sp>
          <p:nvSpPr>
            <p:cNvPr id="5532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  <p:sp>
          <p:nvSpPr>
            <p:cNvPr id="5532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  <p:sp>
          <p:nvSpPr>
            <p:cNvPr id="5532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ru-RU"/>
            </a:p>
          </p:txBody>
        </p:sp>
      </p:grpSp>
      <p:pic>
        <p:nvPicPr>
          <p:cNvPr id="55300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5301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pic>
        <p:nvPicPr>
          <p:cNvPr id="55302" name="Picture 23"/>
          <p:cNvPicPr>
            <a:picLocks noChangeAspect="1" noChangeArrowheads="1"/>
          </p:cNvPicPr>
          <p:nvPr/>
        </p:nvPicPr>
        <p:blipFill>
          <a:blip r:embed="rId3"/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55303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4" name="Text Box 25"/>
          <p:cNvSpPr txBox="1">
            <a:spLocks noChangeArrowheads="1"/>
          </p:cNvSpPr>
          <p:nvPr/>
        </p:nvSpPr>
        <p:spPr bwMode="auto">
          <a:xfrm>
            <a:off x="6553200" y="4724400"/>
            <a:ext cx="1544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Shifted left</a:t>
            </a:r>
          </a:p>
          <a:p>
            <a:r>
              <a:rPr lang="en-US">
                <a:latin typeface="Times" pitchFamily="18" charset="0"/>
              </a:rPr>
              <a:t>By 1 pixel</a:t>
            </a:r>
          </a:p>
        </p:txBody>
      </p:sp>
      <p:sp>
        <p:nvSpPr>
          <p:cNvPr id="55305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Простейшие фильтры</a:t>
            </a:r>
            <a:endParaRPr lang="en-US" smtClean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grpSp>
        <p:nvGrpSpPr>
          <p:cNvPr id="56326" name="Group 6"/>
          <p:cNvGrpSpPr>
            <a:grpSpLocks/>
          </p:cNvGrpSpPr>
          <p:nvPr/>
        </p:nvGrpSpPr>
        <p:grpSpPr bwMode="auto">
          <a:xfrm>
            <a:off x="3733800" y="3048000"/>
            <a:ext cx="1676400" cy="1295400"/>
            <a:chOff x="3799" y="2064"/>
            <a:chExt cx="1433" cy="1136"/>
          </a:xfrm>
        </p:grpSpPr>
        <p:grpSp>
          <p:nvGrpSpPr>
            <p:cNvPr id="56328" name="Group 7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56330" name="Rectangle 8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56331" name="Rectangle 9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56332" name="Rectangle 10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56333" name="Rectangle 11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56334" name="Rectangle 12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56335" name="Rectangle 13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56336" name="Rectangle 14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56337" name="Rectangle 15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56338" name="Rectangle 16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56339" name="Line 17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ru-RU"/>
              </a:p>
            </p:txBody>
          </p:sp>
          <p:sp>
            <p:nvSpPr>
              <p:cNvPr id="56340" name="Line 18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ru-RU"/>
              </a:p>
            </p:txBody>
          </p:sp>
          <p:sp>
            <p:nvSpPr>
              <p:cNvPr id="56341" name="Line 19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ru-RU"/>
              </a:p>
            </p:txBody>
          </p:sp>
          <p:sp>
            <p:nvSpPr>
              <p:cNvPr id="56342" name="Line 20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ru-RU"/>
              </a:p>
            </p:txBody>
          </p:sp>
          <p:sp>
            <p:nvSpPr>
              <p:cNvPr id="56343" name="Line 21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ru-RU"/>
              </a:p>
            </p:txBody>
          </p:sp>
          <p:sp>
            <p:nvSpPr>
              <p:cNvPr id="56344" name="Line 22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ru-RU"/>
              </a:p>
            </p:txBody>
          </p:sp>
          <p:sp>
            <p:nvSpPr>
              <p:cNvPr id="56345" name="Line 23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ru-RU"/>
              </a:p>
            </p:txBody>
          </p:sp>
          <p:sp>
            <p:nvSpPr>
              <p:cNvPr id="56346" name="Line 24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ru-RU"/>
              </a:p>
            </p:txBody>
          </p:sp>
        </p:grpSp>
        <p:pic>
          <p:nvPicPr>
            <p:cNvPr id="56329" name="Picture 2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27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Простейшие фильтры</a:t>
            </a:r>
            <a:endParaRPr lang="en-US" smtClean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57349" name="Group 5"/>
          <p:cNvGrpSpPr>
            <a:grpSpLocks/>
          </p:cNvGrpSpPr>
          <p:nvPr/>
        </p:nvGrpSpPr>
        <p:grpSpPr bwMode="auto">
          <a:xfrm>
            <a:off x="3733800" y="3048000"/>
            <a:ext cx="1676400" cy="1295400"/>
            <a:chOff x="3799" y="2064"/>
            <a:chExt cx="1433" cy="1136"/>
          </a:xfrm>
        </p:grpSpPr>
        <p:grpSp>
          <p:nvGrpSpPr>
            <p:cNvPr id="57353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57355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57356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57357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57358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57359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57360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57361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57362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57363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57364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ru-RU"/>
              </a:p>
            </p:txBody>
          </p:sp>
          <p:sp>
            <p:nvSpPr>
              <p:cNvPr id="57365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ru-RU"/>
              </a:p>
            </p:txBody>
          </p:sp>
          <p:sp>
            <p:nvSpPr>
              <p:cNvPr id="57366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ru-RU"/>
              </a:p>
            </p:txBody>
          </p:sp>
          <p:sp>
            <p:nvSpPr>
              <p:cNvPr id="57367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ru-RU"/>
              </a:p>
            </p:txBody>
          </p:sp>
          <p:sp>
            <p:nvSpPr>
              <p:cNvPr id="57368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ru-RU"/>
              </a:p>
            </p:txBody>
          </p:sp>
          <p:sp>
            <p:nvSpPr>
              <p:cNvPr id="57369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ru-RU"/>
              </a:p>
            </p:txBody>
          </p:sp>
          <p:sp>
            <p:nvSpPr>
              <p:cNvPr id="57370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ru-RU"/>
              </a:p>
            </p:txBody>
          </p:sp>
          <p:sp>
            <p:nvSpPr>
              <p:cNvPr id="57371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ru-RU"/>
              </a:p>
            </p:txBody>
          </p:sp>
        </p:grpSp>
        <p:pic>
          <p:nvPicPr>
            <p:cNvPr id="57354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7350" name="Picture 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266700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351" name="Text Box 26"/>
          <p:cNvSpPr txBox="1">
            <a:spLocks noChangeArrowheads="1"/>
          </p:cNvSpPr>
          <p:nvPr/>
        </p:nvSpPr>
        <p:spPr bwMode="auto">
          <a:xfrm>
            <a:off x="6477000" y="4800600"/>
            <a:ext cx="1655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Blur (with a</a:t>
            </a:r>
          </a:p>
          <a:p>
            <a:r>
              <a:rPr lang="en-US">
                <a:latin typeface="Times" pitchFamily="18" charset="0"/>
              </a:rPr>
              <a:t>box filter)</a:t>
            </a:r>
          </a:p>
        </p:txBody>
      </p:sp>
      <p:sp>
        <p:nvSpPr>
          <p:cNvPr id="57352" name="Text Box 27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Сглаживание с </a:t>
            </a:r>
            <a:r>
              <a:rPr lang="en-US" smtClean="0"/>
              <a:t>box</a:t>
            </a:r>
            <a:r>
              <a:rPr lang="ru-RU" smtClean="0"/>
              <a:t>-фильтром</a:t>
            </a:r>
            <a:endParaRPr lang="en-US" smtClean="0"/>
          </a:p>
        </p:txBody>
      </p:sp>
      <p:sp>
        <p:nvSpPr>
          <p:cNvPr id="6144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848600" cy="2362200"/>
          </a:xfrm>
        </p:spPr>
        <p:txBody>
          <a:bodyPr/>
          <a:lstStyle/>
          <a:p>
            <a:r>
              <a:rPr lang="ru-RU" smtClean="0"/>
              <a:t>Результат сглаживание с помощью усреднения отличается от разфокусированного изображения</a:t>
            </a:r>
            <a:endParaRPr lang="en-US" smtClean="0"/>
          </a:p>
          <a:p>
            <a:r>
              <a:rPr lang="ru-RU" smtClean="0"/>
              <a:t>Точка света, наблюдаемая с расфокусированного объектива, выглядит как кружок света, а усреднение дает квадратик</a:t>
            </a:r>
            <a:endParaRPr lang="en-US" smtClean="0"/>
          </a:p>
        </p:txBody>
      </p:sp>
      <p:pic>
        <p:nvPicPr>
          <p:cNvPr id="6144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9718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9718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426720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Text Box 10"/>
          <p:cNvSpPr txBox="1">
            <a:spLocks noChangeArrowheads="1"/>
          </p:cNvSpPr>
          <p:nvPr/>
        </p:nvSpPr>
        <p:spPr bwMode="auto">
          <a:xfrm>
            <a:off x="7467600" y="6553200"/>
            <a:ext cx="1662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Forsyth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Сглаживание</a:t>
            </a:r>
            <a:endParaRPr lang="en-US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848600" cy="3505200"/>
          </a:xfrm>
        </p:spPr>
        <p:txBody>
          <a:bodyPr/>
          <a:lstStyle/>
          <a:p>
            <a:r>
              <a:rPr lang="ru-RU" smtClean="0"/>
              <a:t>Точка света, наблюдаемая с расфокусированного объектива, выглядит как кружок света, а усреднение дает квадратик</a:t>
            </a:r>
            <a:endParaRPr lang="en-US" smtClean="0"/>
          </a:p>
          <a:p>
            <a:r>
              <a:rPr lang="ru-RU" smtClean="0"/>
              <a:t>Другой способ: взвешивает вклад пикселей по окрестности с учетом близости к центру:</a:t>
            </a:r>
            <a:endParaRPr lang="en-US" smtClean="0"/>
          </a:p>
        </p:txBody>
      </p:sp>
      <p:pic>
        <p:nvPicPr>
          <p:cNvPr id="6246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429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 Box 8"/>
          <p:cNvSpPr txBox="1">
            <a:spLocks noChangeArrowheads="1"/>
          </p:cNvSpPr>
          <p:nvPr/>
        </p:nvSpPr>
        <p:spPr bwMode="auto">
          <a:xfrm>
            <a:off x="3336925" y="5449888"/>
            <a:ext cx="176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“fuzzy blob”</a:t>
            </a:r>
          </a:p>
        </p:txBody>
      </p:sp>
      <p:sp>
        <p:nvSpPr>
          <p:cNvPr id="62470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Point Spread Function (PSF)</a:t>
            </a:r>
            <a:endParaRPr lang="ru-RU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Point spread function (PSF) – </a:t>
            </a:r>
            <a:r>
              <a:rPr lang="ru-RU" smtClean="0"/>
              <a:t>отклик оптической системы на точечный источник света (объект)</a:t>
            </a:r>
            <a:endParaRPr lang="en-US" smtClean="0"/>
          </a:p>
          <a:p>
            <a:pPr>
              <a:buFontTx/>
              <a:buNone/>
            </a:pPr>
            <a:endParaRPr lang="ru-RU" smtClean="0"/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667000"/>
            <a:ext cx="3733800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590800"/>
            <a:ext cx="592455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ru-RU" dirty="0" smtClean="0"/>
              <a:t>Ядро фильтра гаусса</a:t>
            </a:r>
            <a:endParaRPr lang="en-US" dirty="0" smtClean="0"/>
          </a:p>
        </p:txBody>
      </p:sp>
      <p:pic>
        <p:nvPicPr>
          <p:cNvPr id="64515" name="Picture 4" descr="realgaussian"/>
          <p:cNvPicPr>
            <a:picLocks noChangeAspect="1" noChangeArrowheads="1"/>
          </p:cNvPicPr>
          <p:nvPr/>
        </p:nvPicPr>
        <p:blipFill>
          <a:blip r:embed="rId4"/>
          <a:srcRect l="3360" t="15573" b="4480"/>
          <a:stretch>
            <a:fillRect/>
          </a:stretch>
        </p:blipFill>
        <p:spPr bwMode="auto">
          <a:xfrm>
            <a:off x="228600" y="2973388"/>
            <a:ext cx="29432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2819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1143000"/>
            <a:ext cx="41148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5437188" y="3105150"/>
            <a:ext cx="3478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Tahoma" pitchFamily="34" charset="0"/>
              </a:rPr>
              <a:t>0.003   0.013   0.022   0.013   0.003</a:t>
            </a:r>
          </a:p>
          <a:p>
            <a:pPr eaLnBrk="1" hangingPunct="1"/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pPr eaLnBrk="1" hangingPunct="1"/>
            <a:r>
              <a:rPr lang="en-US" sz="1600">
                <a:latin typeface="Tahoma" pitchFamily="34" charset="0"/>
              </a:rPr>
              <a:t>0.022   0.097   0.159   0.097   0.022</a:t>
            </a:r>
          </a:p>
          <a:p>
            <a:pPr eaLnBrk="1" hangingPunct="1"/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pPr eaLnBrk="1" hangingPunct="1"/>
            <a:r>
              <a:rPr lang="en-US" sz="1600">
                <a:latin typeface="Tahoma" pitchFamily="34" charset="0"/>
              </a:rPr>
              <a:t>0.003   0.013   0.022   0.013   0.003</a:t>
            </a:r>
          </a:p>
        </p:txBody>
      </p:sp>
      <p:sp>
        <p:nvSpPr>
          <p:cNvPr id="64519" name="Text Box 8"/>
          <p:cNvSpPr txBox="1">
            <a:spLocks noChangeArrowheads="1"/>
          </p:cNvSpPr>
          <p:nvPr/>
        </p:nvSpPr>
        <p:spPr bwMode="auto">
          <a:xfrm>
            <a:off x="6591300" y="4662488"/>
            <a:ext cx="1404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Tahoma" pitchFamily="34" charset="0"/>
                <a:sym typeface="Symbol" pitchFamily="18" charset="2"/>
              </a:rPr>
              <a:t>5 x 5,  = 1</a:t>
            </a:r>
            <a:endParaRPr lang="en-US" sz="1800">
              <a:latin typeface="Tahoma" pitchFamily="34" charset="0"/>
            </a:endParaRPr>
          </a:p>
        </p:txBody>
      </p:sp>
      <p:sp>
        <p:nvSpPr>
          <p:cNvPr id="64520" name="Rectangle 9"/>
          <p:cNvSpPr>
            <a:spLocks noChangeArrowheads="1"/>
          </p:cNvSpPr>
          <p:nvPr/>
        </p:nvSpPr>
        <p:spPr bwMode="auto">
          <a:xfrm>
            <a:off x="5410200" y="2819400"/>
            <a:ext cx="3505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21" name="Text Box 10"/>
          <p:cNvSpPr txBox="1">
            <a:spLocks noChangeArrowheads="1"/>
          </p:cNvSpPr>
          <p:nvPr/>
        </p:nvSpPr>
        <p:spPr bwMode="auto">
          <a:xfrm>
            <a:off x="7010400" y="6397625"/>
            <a:ext cx="2092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C. Rasmussen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Обработка изображений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772400" cy="4114800"/>
          </a:xfrm>
        </p:spPr>
        <p:txBody>
          <a:bodyPr/>
          <a:lstStyle/>
          <a:p>
            <a:pPr eaLnBrk="1" hangingPunct="1"/>
            <a:r>
              <a:rPr lang="ru-RU" dirty="0" smtClean="0"/>
              <a:t>Семейство методов и задач, где входной и выходной информацией являются изображения. 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ru-RU" dirty="0" smtClean="0"/>
              <a:t>Примеры :</a:t>
            </a:r>
          </a:p>
          <a:p>
            <a:pPr lvl="1" eaLnBrk="1" hangingPunct="1"/>
            <a:r>
              <a:rPr lang="ru-RU" sz="1800" dirty="0" smtClean="0"/>
              <a:t>Устранение шума в изображениях</a:t>
            </a:r>
          </a:p>
          <a:p>
            <a:pPr lvl="1" eaLnBrk="1" hangingPunct="1"/>
            <a:r>
              <a:rPr lang="ru-RU" sz="1800" dirty="0" smtClean="0"/>
              <a:t>Улучшение качества изображения </a:t>
            </a:r>
          </a:p>
          <a:p>
            <a:pPr lvl="1" eaLnBrk="1" hangingPunct="1"/>
            <a:r>
              <a:rPr lang="ru-RU" sz="1800" dirty="0" smtClean="0"/>
              <a:t>Усиления полезной и подавления нежелательной (в контексте конкретной задачи) информации</a:t>
            </a:r>
          </a:p>
          <a:p>
            <a:pPr eaLnBrk="1" hangingPunct="1"/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Выбор размера ядра</a:t>
            </a:r>
            <a:endParaRPr 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Размер ядра дискретного фильтра ограничен</a:t>
            </a:r>
            <a:endParaRPr lang="en-US" smtClean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590800"/>
            <a:ext cx="7896225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Text Box 7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K.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Выбор размера ядра</a:t>
            </a:r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r>
              <a:rPr lang="ru-RU" dirty="0" smtClean="0"/>
              <a:t>Эмпирика</a:t>
            </a:r>
            <a:r>
              <a:rPr lang="en-US" dirty="0" smtClean="0"/>
              <a:t>: </a:t>
            </a:r>
            <a:r>
              <a:rPr lang="ru-RU" dirty="0" err="1" smtClean="0"/>
              <a:t>полуразмер</a:t>
            </a:r>
            <a:r>
              <a:rPr lang="ru-RU" dirty="0" smtClean="0"/>
              <a:t> фильтра равен </a:t>
            </a:r>
            <a:r>
              <a:rPr lang="en-US" dirty="0" smtClean="0"/>
              <a:t>3</a:t>
            </a:r>
            <a:r>
              <a:rPr lang="en-US" i="1" dirty="0" smtClean="0"/>
              <a:t>σ</a:t>
            </a: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047875"/>
            <a:ext cx="4721225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1447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sp>
        <p:nvSpPr>
          <p:cNvPr id="6759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Сглаживание фильтром гаусса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</a:t>
            </a:r>
            <a:endParaRPr lang="en-US" dirty="0" smtClean="0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1295400" y="914400"/>
          <a:ext cx="63246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Photo Editor Photo" r:id="rId4" imgW="3828571" imgH="3572374" progId="">
                  <p:embed/>
                </p:oleObj>
              </mc:Choice>
              <mc:Fallback>
                <p:oleObj name="Photo Editor Photo" r:id="rId4" imgW="3828571" imgH="357237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14400"/>
                        <a:ext cx="63246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Свойства фильтра Гаусса</a:t>
            </a:r>
            <a:endParaRPr lang="en-US" smtClean="0"/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257800"/>
          </a:xfrm>
        </p:spPr>
        <p:txBody>
          <a:bodyPr/>
          <a:lstStyle/>
          <a:p>
            <a:r>
              <a:rPr lang="ru-RU" dirty="0" smtClean="0"/>
              <a:t>Свертка с сами собой дает тоже фильтр гаусса</a:t>
            </a:r>
          </a:p>
          <a:p>
            <a:pPr lvl="1"/>
            <a:r>
              <a:rPr lang="ru-RU" dirty="0" smtClean="0"/>
              <a:t>Сглаживание несколько раз фильтром с маленьким ядром дает результат, аналогичный свертке с большим ядром</a:t>
            </a:r>
            <a:endParaRPr lang="en-US" dirty="0" smtClean="0"/>
          </a:p>
          <a:p>
            <a:pPr lvl="1"/>
            <a:r>
              <a:rPr lang="ru-RU" dirty="0" smtClean="0"/>
              <a:t>Свертка 2 раза с фильтром радиуса </a:t>
            </a:r>
            <a:r>
              <a:rPr lang="en-US" i="1" dirty="0" smtClean="0"/>
              <a:t>σ</a:t>
            </a:r>
            <a:r>
              <a:rPr lang="en-US" dirty="0" smtClean="0"/>
              <a:t> </a:t>
            </a:r>
            <a:r>
              <a:rPr lang="ru-RU" dirty="0" smtClean="0"/>
              <a:t>дает тот же результат, что с фильтром радиуса</a:t>
            </a:r>
            <a:r>
              <a:rPr lang="en-US" dirty="0" smtClean="0"/>
              <a:t>  </a:t>
            </a:r>
            <a:r>
              <a:rPr lang="en-US" i="1" dirty="0" smtClean="0"/>
              <a:t>σ</a:t>
            </a:r>
            <a:r>
              <a:rPr lang="en-US" dirty="0" smtClean="0"/>
              <a:t>√2 </a:t>
            </a:r>
            <a:endParaRPr lang="en-US" i="1" dirty="0" smtClean="0"/>
          </a:p>
          <a:p>
            <a:endParaRPr lang="ru-RU" dirty="0" smtClean="0"/>
          </a:p>
        </p:txBody>
      </p:sp>
      <p:sp>
        <p:nvSpPr>
          <p:cNvPr id="69636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K.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Маленькая экскурсия к Фурье</a:t>
            </a:r>
          </a:p>
        </p:txBody>
      </p:sp>
      <p:pic>
        <p:nvPicPr>
          <p:cNvPr id="68611" name="Picture 11" descr="D:\Archive\Aspiranturus\Lecture\New\high_det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4075" y="1600200"/>
            <a:ext cx="350520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12" descr="D:\Archive\Aspiranturus\Lecture\New\low_detai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475" y="1600200"/>
            <a:ext cx="3505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13" descr="D:\Archive\Aspiranturus\Lecture\New\low_contr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9075" y="4198938"/>
            <a:ext cx="312420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Text Box 14"/>
          <p:cNvSpPr txBox="1">
            <a:spLocks noChangeArrowheads="1"/>
          </p:cNvSpPr>
          <p:nvPr/>
        </p:nvSpPr>
        <p:spPr bwMode="auto">
          <a:xfrm>
            <a:off x="4206875" y="2438400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+</a:t>
            </a:r>
          </a:p>
        </p:txBody>
      </p:sp>
      <p:sp>
        <p:nvSpPr>
          <p:cNvPr id="68615" name="Line 15"/>
          <p:cNvSpPr>
            <a:spLocks noChangeShapeType="1"/>
          </p:cNvSpPr>
          <p:nvPr/>
        </p:nvSpPr>
        <p:spPr bwMode="auto">
          <a:xfrm flipH="1" flipV="1">
            <a:off x="3521075" y="3657600"/>
            <a:ext cx="457200" cy="4572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8616" name="Line 16"/>
          <p:cNvSpPr>
            <a:spLocks noChangeShapeType="1"/>
          </p:cNvSpPr>
          <p:nvPr/>
        </p:nvSpPr>
        <p:spPr bwMode="auto">
          <a:xfrm flipV="1">
            <a:off x="4664075" y="3657600"/>
            <a:ext cx="533400" cy="4572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8617" name="Text Box 17"/>
          <p:cNvSpPr txBox="1">
            <a:spLocks noChangeArrowheads="1"/>
          </p:cNvSpPr>
          <p:nvPr/>
        </p:nvSpPr>
        <p:spPr bwMode="auto">
          <a:xfrm>
            <a:off x="609600" y="3663950"/>
            <a:ext cx="203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Низкие частоты</a:t>
            </a:r>
          </a:p>
        </p:txBody>
      </p:sp>
      <p:sp>
        <p:nvSpPr>
          <p:cNvPr id="68618" name="Text Box 18"/>
          <p:cNvSpPr txBox="1">
            <a:spLocks noChangeArrowheads="1"/>
          </p:cNvSpPr>
          <p:nvPr/>
        </p:nvSpPr>
        <p:spPr bwMode="auto">
          <a:xfrm>
            <a:off x="5959475" y="3733800"/>
            <a:ext cx="2189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Высокие частоты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Фильтр Гаусса (</a:t>
            </a:r>
            <a:r>
              <a:rPr lang="en-US" smtClean="0"/>
              <a:t>gaussian blurring)</a:t>
            </a:r>
            <a:endParaRPr lang="ru-RU" smtClean="0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77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Результат свертки фильтром гаусса и усреднения</a:t>
            </a:r>
          </a:p>
        </p:txBody>
      </p:sp>
      <p:pic>
        <p:nvPicPr>
          <p:cNvPr id="70660" name="Picture 4" descr="H:\vvp\Lecture\fig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86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 descr="H:\vvp\Lecture\fig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286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6" descr="H:\vvp\Lecture\fig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2286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762000" y="4419600"/>
            <a:ext cx="1905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Исходное изображение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3429000" y="4419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Фильтр Гаусса с </a:t>
            </a:r>
            <a:r>
              <a:rPr lang="en-US" sz="1200"/>
              <a:t/>
            </a:r>
            <a:br>
              <a:rPr lang="en-US" sz="1200"/>
            </a:br>
            <a:r>
              <a:rPr lang="en-US" sz="1200"/>
              <a:t>Sigma = 4</a:t>
            </a:r>
            <a:endParaRPr lang="ru-RU" sz="1200"/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5943600" y="4419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Усреднение по 49 пикселям (</a:t>
            </a:r>
            <a:r>
              <a:rPr lang="en-US" sz="1200"/>
              <a:t>7x7)</a:t>
            </a:r>
            <a:endParaRPr lang="ru-RU" sz="1200"/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609600" y="5265738"/>
            <a:ext cx="82597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Важное свойство фильтра Гаусса – он по сути является </a:t>
            </a:r>
            <a:br>
              <a:rPr lang="ru-RU"/>
            </a:br>
            <a:r>
              <a:rPr lang="ru-RU"/>
              <a:t> фильтром низких частот.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ru-RU" smtClean="0"/>
              <a:t>Сепарабельность</a:t>
            </a:r>
            <a:endParaRPr lang="en-US" smtClean="0"/>
          </a:p>
        </p:txBody>
      </p:sp>
      <p:pic>
        <p:nvPicPr>
          <p:cNvPr id="71683" name="Picture 4"/>
          <p:cNvPicPr>
            <a:picLocks noChangeAspect="1" noChangeArrowheads="1"/>
          </p:cNvPicPr>
          <p:nvPr/>
        </p:nvPicPr>
        <p:blipFill>
          <a:blip r:embed="rId3"/>
          <a:srcRect t="9268" b="37205"/>
          <a:stretch>
            <a:fillRect/>
          </a:stretch>
        </p:blipFill>
        <p:spPr bwMode="auto">
          <a:xfrm>
            <a:off x="762000" y="914400"/>
            <a:ext cx="75422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36576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Сепарабельное</a:t>
            </a:r>
            <a:r>
              <a:rPr lang="ru-RU" dirty="0" smtClean="0"/>
              <a:t> ядро</a:t>
            </a:r>
            <a:endParaRPr lang="en-US" dirty="0" smtClean="0"/>
          </a:p>
          <a:p>
            <a:pPr lvl="1"/>
            <a:r>
              <a:rPr lang="ru-RU" dirty="0" smtClean="0"/>
              <a:t>Раскладывается в произведение двух одномерных фильтром гаусса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</a:t>
            </a:r>
            <a:endParaRPr lang="en-US" smtClean="0"/>
          </a:p>
        </p:txBody>
      </p:sp>
      <p:pic>
        <p:nvPicPr>
          <p:cNvPr id="72707" name="Picture 6" descr="se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931863"/>
            <a:ext cx="4824413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530600" y="3876675"/>
            <a:ext cx="4241800" cy="2590800"/>
            <a:chOff x="1216" y="2442"/>
            <a:chExt cx="2672" cy="1632"/>
          </a:xfrm>
        </p:grpSpPr>
        <p:pic>
          <p:nvPicPr>
            <p:cNvPr id="72717" name="Picture 8" descr="sep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6" y="2442"/>
              <a:ext cx="2672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18" name="Text Box 5"/>
            <p:cNvSpPr txBox="1">
              <a:spLocks noChangeArrowheads="1"/>
            </p:cNvSpPr>
            <p:nvPr/>
          </p:nvSpPr>
          <p:spPr bwMode="auto">
            <a:xfrm>
              <a:off x="2016" y="2688"/>
              <a:ext cx="2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/>
                <a:t>*</a:t>
              </a:r>
            </a:p>
          </p:txBody>
        </p:sp>
        <p:sp>
          <p:nvSpPr>
            <p:cNvPr id="72719" name="Text Box 9"/>
            <p:cNvSpPr txBox="1">
              <a:spLocks noChangeArrowheads="1"/>
            </p:cNvSpPr>
            <p:nvPr/>
          </p:nvSpPr>
          <p:spPr bwMode="auto">
            <a:xfrm>
              <a:off x="2016" y="3504"/>
              <a:ext cx="2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/>
                <a:t>*</a:t>
              </a:r>
            </a:p>
          </p:txBody>
        </p:sp>
        <p:sp>
          <p:nvSpPr>
            <p:cNvPr id="72720" name="Text Box 10"/>
            <p:cNvSpPr txBox="1">
              <a:spLocks noChangeArrowheads="1"/>
            </p:cNvSpPr>
            <p:nvPr/>
          </p:nvSpPr>
          <p:spPr bwMode="auto">
            <a:xfrm>
              <a:off x="2892" y="2688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=</a:t>
              </a:r>
            </a:p>
          </p:txBody>
        </p:sp>
        <p:sp>
          <p:nvSpPr>
            <p:cNvPr id="72721" name="Text Box 11"/>
            <p:cNvSpPr txBox="1">
              <a:spLocks noChangeArrowheads="1"/>
            </p:cNvSpPr>
            <p:nvPr/>
          </p:nvSpPr>
          <p:spPr bwMode="auto">
            <a:xfrm>
              <a:off x="2892" y="3456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=</a:t>
              </a:r>
            </a:p>
          </p:txBody>
        </p:sp>
      </p:grpSp>
      <p:sp>
        <p:nvSpPr>
          <p:cNvPr id="1037325" name="Rectangle 13"/>
          <p:cNvSpPr>
            <a:spLocks noChangeArrowheads="1"/>
          </p:cNvSpPr>
          <p:nvPr/>
        </p:nvSpPr>
        <p:spPr bwMode="auto">
          <a:xfrm>
            <a:off x="6324600" y="990600"/>
            <a:ext cx="20574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37319" name="Picture 7" descr="sep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2438400"/>
            <a:ext cx="3705225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1" name="Text Box 14"/>
          <p:cNvSpPr txBox="1">
            <a:spLocks noChangeArrowheads="1"/>
          </p:cNvSpPr>
          <p:nvPr/>
        </p:nvSpPr>
        <p:spPr bwMode="auto">
          <a:xfrm>
            <a:off x="1600200" y="1611313"/>
            <a:ext cx="1371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2D </a:t>
            </a:r>
            <a:r>
              <a:rPr lang="ru-RU" sz="1800"/>
              <a:t>свертка</a:t>
            </a:r>
            <a:endParaRPr lang="en-US" sz="1800"/>
          </a:p>
        </p:txBody>
      </p:sp>
      <p:sp>
        <p:nvSpPr>
          <p:cNvPr id="72712" name="Text Box 16"/>
          <p:cNvSpPr txBox="1">
            <a:spLocks noChangeArrowheads="1"/>
          </p:cNvSpPr>
          <p:nvPr/>
        </p:nvSpPr>
        <p:spPr bwMode="auto">
          <a:xfrm>
            <a:off x="72390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K. Grauman</a:t>
            </a:r>
          </a:p>
        </p:txBody>
      </p:sp>
      <p:sp>
        <p:nvSpPr>
          <p:cNvPr id="1037329" name="Text Box 17"/>
          <p:cNvSpPr txBox="1">
            <a:spLocks noChangeArrowheads="1"/>
          </p:cNvSpPr>
          <p:nvPr/>
        </p:nvSpPr>
        <p:spPr bwMode="auto">
          <a:xfrm>
            <a:off x="685800" y="2667000"/>
            <a:ext cx="2786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/>
              <a:t>Фильтр раскладывается</a:t>
            </a:r>
          </a:p>
          <a:p>
            <a:pPr algn="ctr"/>
            <a:r>
              <a:rPr lang="ru-RU" sz="1800"/>
              <a:t>в произведение двух 1</a:t>
            </a:r>
            <a:r>
              <a:rPr lang="en-US" sz="1800"/>
              <a:t>D</a:t>
            </a:r>
          </a:p>
          <a:p>
            <a:pPr algn="ctr"/>
            <a:r>
              <a:rPr lang="ru-RU" sz="1800"/>
              <a:t>фильтров</a:t>
            </a:r>
            <a:r>
              <a:rPr lang="en-US" sz="1800"/>
              <a:t>:</a:t>
            </a:r>
          </a:p>
        </p:txBody>
      </p:sp>
      <p:sp>
        <p:nvSpPr>
          <p:cNvPr id="1037330" name="Text Box 18"/>
          <p:cNvSpPr txBox="1">
            <a:spLocks noChangeArrowheads="1"/>
          </p:cNvSpPr>
          <p:nvPr/>
        </p:nvSpPr>
        <p:spPr bwMode="auto">
          <a:xfrm>
            <a:off x="914400" y="4354513"/>
            <a:ext cx="2379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/>
              <a:t>Свертка по строкам</a:t>
            </a:r>
            <a:r>
              <a:rPr lang="en-US" sz="1800"/>
              <a:t>:</a:t>
            </a:r>
          </a:p>
        </p:txBody>
      </p:sp>
      <p:sp>
        <p:nvSpPr>
          <p:cNvPr id="1037331" name="Text Box 19"/>
          <p:cNvSpPr txBox="1">
            <a:spLocks noChangeArrowheads="1"/>
          </p:cNvSpPr>
          <p:nvPr/>
        </p:nvSpPr>
        <p:spPr bwMode="auto">
          <a:xfrm>
            <a:off x="755650" y="5497513"/>
            <a:ext cx="3030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/>
              <a:t>Затем свертка по столбцу</a:t>
            </a:r>
            <a:r>
              <a:rPr lang="en-US" sz="1800"/>
              <a:t>:</a:t>
            </a:r>
          </a:p>
        </p:txBody>
      </p:sp>
      <p:sp>
        <p:nvSpPr>
          <p:cNvPr id="1037332" name="Rectangle 20"/>
          <p:cNvSpPr>
            <a:spLocks noChangeArrowheads="1"/>
          </p:cNvSpPr>
          <p:nvPr/>
        </p:nvSpPr>
        <p:spPr bwMode="auto">
          <a:xfrm>
            <a:off x="4038600" y="5181600"/>
            <a:ext cx="36576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325" grpId="0" animBg="1"/>
      <p:bldP spid="1037329" grpId="0"/>
      <p:bldP spid="1037330" grpId="0"/>
      <p:bldP spid="1037331" grpId="0"/>
      <p:bldP spid="103733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Сепарабельность</a:t>
            </a:r>
            <a:endParaRPr lang="en-US" smtClean="0"/>
          </a:p>
        </p:txBody>
      </p:sp>
      <p:sp>
        <p:nvSpPr>
          <p:cNvPr id="73731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Почему сепарабельность полезна на практике</a:t>
            </a:r>
            <a:r>
              <a:rPr lang="en-US" smtClean="0"/>
              <a:t>?</a:t>
            </a:r>
          </a:p>
        </p:txBody>
      </p:sp>
      <p:sp>
        <p:nvSpPr>
          <p:cNvPr id="73732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1438"/>
            <a:ext cx="7793038" cy="1143001"/>
          </a:xfrm>
        </p:spPr>
        <p:txBody>
          <a:bodyPr/>
          <a:lstStyle/>
          <a:p>
            <a:pPr eaLnBrk="1" hangingPunct="1"/>
            <a:r>
              <a:rPr lang="ru-RU" dirty="0" smtClean="0"/>
              <a:t>Обработка изображений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33400" y="1216025"/>
            <a:ext cx="8001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ru-RU"/>
              <a:t>Зачем обрабатывать? </a:t>
            </a:r>
          </a:p>
          <a:p>
            <a:pPr marL="914400" lvl="1" indent="-457200">
              <a:spcBef>
                <a:spcPct val="50000"/>
              </a:spcBef>
              <a:buFontTx/>
              <a:buAutoNum type="arabicPeriod"/>
            </a:pPr>
            <a:r>
              <a:rPr lang="ru-RU" sz="1800" i="1"/>
              <a:t>Улучшение изображения для восприятия человеком</a:t>
            </a:r>
          </a:p>
          <a:p>
            <a:pPr marL="1371600" lvl="2" indent="-457200">
              <a:spcBef>
                <a:spcPct val="50000"/>
              </a:spcBef>
              <a:buFontTx/>
              <a:buChar char="•"/>
            </a:pPr>
            <a:r>
              <a:rPr lang="ru-RU" sz="1800"/>
              <a:t>цель – чтобы стало «лучше» с субъективной точки зрения человека</a:t>
            </a:r>
          </a:p>
          <a:p>
            <a:pPr marL="914400" lvl="1" indent="-457200">
              <a:spcBef>
                <a:spcPct val="50000"/>
              </a:spcBef>
              <a:buFontTx/>
              <a:buAutoNum type="arabicPeriod"/>
            </a:pPr>
            <a:r>
              <a:rPr lang="ru-RU" sz="1800" i="1"/>
              <a:t>Улучшение изображения для восприятия компьютером</a:t>
            </a:r>
          </a:p>
          <a:p>
            <a:pPr marL="1371600" lvl="2" indent="-457200">
              <a:spcBef>
                <a:spcPct val="50000"/>
              </a:spcBef>
              <a:buFontTx/>
              <a:buChar char="•"/>
            </a:pPr>
            <a:r>
              <a:rPr lang="ru-RU" sz="1800"/>
              <a:t>цель – упрощение последующего распознавания </a:t>
            </a:r>
          </a:p>
          <a:p>
            <a:pPr marL="914400" lvl="1" indent="-457200">
              <a:spcBef>
                <a:spcPct val="50000"/>
              </a:spcBef>
              <a:buFontTx/>
              <a:buAutoNum type="arabicPeriod"/>
            </a:pPr>
            <a:r>
              <a:rPr lang="ru-RU" sz="1800" i="1"/>
              <a:t>Развлечение (спецэффекты)</a:t>
            </a:r>
          </a:p>
          <a:p>
            <a:pPr marL="1371600" lvl="2" indent="-457200">
              <a:spcBef>
                <a:spcPct val="50000"/>
              </a:spcBef>
              <a:buFontTx/>
              <a:buChar char="•"/>
            </a:pPr>
            <a:r>
              <a:rPr lang="ru-RU" sz="1800"/>
              <a:t>цель – получить эстетическое удовольствие от красивого эффекта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Виды шума</a:t>
            </a:r>
            <a:endParaRPr lang="en-US" smtClean="0"/>
          </a:p>
        </p:txBody>
      </p:sp>
      <p:sp>
        <p:nvSpPr>
          <p:cNvPr id="9220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800600" y="1143000"/>
            <a:ext cx="38100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smtClean="0"/>
              <a:t>Соль и перец</a:t>
            </a:r>
            <a:r>
              <a:rPr lang="en-US" smtClean="0"/>
              <a:t>: </a:t>
            </a:r>
            <a:r>
              <a:rPr lang="ru-RU" smtClean="0"/>
              <a:t>случайные черные и белые пиксели</a:t>
            </a:r>
            <a:endParaRPr lang="en-US" smtClean="0"/>
          </a:p>
          <a:p>
            <a:pPr>
              <a:lnSpc>
                <a:spcPct val="80000"/>
              </a:lnSpc>
            </a:pPr>
            <a:r>
              <a:rPr lang="ru-RU" b="1" smtClean="0"/>
              <a:t>Импульсный</a:t>
            </a:r>
            <a:r>
              <a:rPr lang="en-US" b="1" smtClean="0"/>
              <a:t>: </a:t>
            </a:r>
            <a:r>
              <a:rPr lang="ru-RU" smtClean="0"/>
              <a:t>случайные белые пиксели</a:t>
            </a:r>
            <a:endParaRPr lang="en-US" smtClean="0"/>
          </a:p>
          <a:p>
            <a:pPr>
              <a:lnSpc>
                <a:spcPct val="80000"/>
              </a:lnSpc>
            </a:pPr>
            <a:r>
              <a:rPr lang="ru-RU" b="1" smtClean="0"/>
              <a:t>Гауссов</a:t>
            </a:r>
            <a:r>
              <a:rPr lang="en-US" smtClean="0"/>
              <a:t>: </a:t>
            </a:r>
            <a:r>
              <a:rPr lang="ru-RU" smtClean="0"/>
              <a:t>колебания яркости, распределенные по нормальному закону</a:t>
            </a:r>
            <a:endParaRPr lang="en-US" sz="2000" smtClean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0" y="0"/>
          <a:ext cx="12192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4" imgW="914400" imgH="198720" progId="">
                  <p:embed/>
                </p:oleObj>
              </mc:Choice>
              <mc:Fallback>
                <p:oleObj name="Equation" r:id="rId4" imgW="914400" imgH="1987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4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5" descr="nois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138" y="1066800"/>
            <a:ext cx="405606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7534275" y="655320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S.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Гауссов шум</a:t>
            </a:r>
            <a:endParaRPr lang="en-US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Мат.модель: сумма множества независимых факторов</a:t>
            </a:r>
            <a:endParaRPr lang="en-US" smtClean="0"/>
          </a:p>
          <a:p>
            <a:r>
              <a:rPr lang="ru-RU" smtClean="0"/>
              <a:t>Подходит при маленьких дисперсиях</a:t>
            </a:r>
            <a:endParaRPr lang="en-US" smtClean="0"/>
          </a:p>
          <a:p>
            <a:r>
              <a:rPr lang="ru-RU" smtClean="0"/>
              <a:t>Предположения</a:t>
            </a:r>
            <a:r>
              <a:rPr lang="en-US" smtClean="0"/>
              <a:t>: </a:t>
            </a:r>
            <a:r>
              <a:rPr lang="ru-RU" smtClean="0"/>
              <a:t>независимость, нулевое матожидание</a:t>
            </a:r>
            <a:endParaRPr lang="en-US" smtClean="0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971800"/>
            <a:ext cx="50292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7239000" y="6553200"/>
            <a:ext cx="1636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M. Hebert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14400"/>
            <a:ext cx="54991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81000" y="5867400"/>
            <a:ext cx="845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Сглаживание фильтрами большого радиуса подавляет шум, но размывает изображение</a:t>
            </a: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Подавление гауссова шума</a:t>
            </a:r>
            <a:endParaRPr lang="en-US" smtClean="0"/>
          </a:p>
        </p:txBody>
      </p:sp>
      <p:pic>
        <p:nvPicPr>
          <p:cNvPr id="75781" name="Picture 6"/>
          <p:cNvPicPr>
            <a:picLocks noChangeArrowheads="1"/>
          </p:cNvPicPr>
          <p:nvPr/>
        </p:nvPicPr>
        <p:blipFill>
          <a:blip r:embed="rId4"/>
          <a:srcRect l="38554" t="3210" r="28915"/>
          <a:stretch>
            <a:fillRect/>
          </a:stretch>
        </p:blipFill>
        <p:spPr bwMode="auto">
          <a:xfrm>
            <a:off x="6477000" y="990600"/>
            <a:ext cx="152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Подавление шума «соль и перец»</a:t>
            </a:r>
            <a:endParaRPr lang="en-US" smtClean="0"/>
          </a:p>
        </p:txBody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876800"/>
            <a:ext cx="7772400" cy="1295400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Чем результат плох?</a:t>
            </a:r>
            <a:endParaRPr lang="en-US" smtClean="0"/>
          </a:p>
        </p:txBody>
      </p:sp>
      <p:pic>
        <p:nvPicPr>
          <p:cNvPr id="76804" name="Picture 4" descr="salt_and_pepp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54150"/>
            <a:ext cx="792480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609725" y="11430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3x3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4200525" y="11430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5x5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6791325" y="11430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7x7</a:t>
            </a:r>
          </a:p>
        </p:txBody>
      </p:sp>
      <p:sp>
        <p:nvSpPr>
          <p:cNvPr id="76808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0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Медианный фильтр</a:t>
            </a:r>
            <a:endParaRPr lang="en-US" smtClean="0"/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0" y="0"/>
          <a:ext cx="12192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4" imgW="914400" imgH="198720" progId="">
                  <p:embed/>
                </p:oleObj>
              </mc:Choice>
              <mc:Fallback>
                <p:oleObj name="Equation" r:id="rId4" imgW="914400" imgH="1987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4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022350"/>
            <a:ext cx="7772400" cy="5454650"/>
          </a:xfrm>
          <a:noFill/>
        </p:spPr>
        <p:txBody>
          <a:bodyPr/>
          <a:lstStyle/>
          <a:p>
            <a:r>
              <a:rPr lang="ru-RU" smtClean="0"/>
              <a:t>Выбор медианы из выборки пикселей по окрестности данного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grpSp>
        <p:nvGrpSpPr>
          <p:cNvPr id="10245" name="Group 7"/>
          <p:cNvGrpSpPr>
            <a:grpSpLocks/>
          </p:cNvGrpSpPr>
          <p:nvPr/>
        </p:nvGrpSpPr>
        <p:grpSpPr bwMode="auto">
          <a:xfrm>
            <a:off x="1295400" y="2057400"/>
            <a:ext cx="6019800" cy="3657600"/>
            <a:chOff x="1344" y="1344"/>
            <a:chExt cx="2784" cy="1680"/>
          </a:xfrm>
        </p:grpSpPr>
        <p:pic>
          <p:nvPicPr>
            <p:cNvPr id="10248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62" y="1349"/>
              <a:ext cx="2666" cy="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9" name="Rectangle 6"/>
            <p:cNvSpPr>
              <a:spLocks noChangeArrowheads="1"/>
            </p:cNvSpPr>
            <p:nvPr/>
          </p:nvSpPr>
          <p:spPr bwMode="auto">
            <a:xfrm>
              <a:off x="1344" y="1344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9128" name="Text Box 8"/>
          <p:cNvSpPr txBox="1">
            <a:spLocks noChangeArrowheads="1"/>
          </p:cNvSpPr>
          <p:nvPr/>
        </p:nvSpPr>
        <p:spPr bwMode="auto">
          <a:xfrm>
            <a:off x="822325" y="6019800"/>
            <a:ext cx="7178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   </a:t>
            </a:r>
            <a:r>
              <a:rPr lang="ru-RU" sz="2800"/>
              <a:t>Является ли фильтр линейным</a:t>
            </a:r>
            <a:r>
              <a:rPr lang="en-US" sz="2800"/>
              <a:t>?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K.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28" grpId="0"/>
      <p:bldP spid="1029128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838200"/>
          </a:xfrm>
        </p:spPr>
        <p:txBody>
          <a:bodyPr/>
          <a:lstStyle/>
          <a:p>
            <a:r>
              <a:rPr lang="ru-RU" dirty="0" smtClean="0"/>
              <a:t>Медианный фильтр</a:t>
            </a:r>
            <a:endParaRPr lang="en-US" dirty="0" smtClean="0"/>
          </a:p>
        </p:txBody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447800"/>
          </a:xfrm>
        </p:spPr>
        <p:txBody>
          <a:bodyPr/>
          <a:lstStyle/>
          <a:p>
            <a:r>
              <a:rPr lang="ru-RU" smtClean="0"/>
              <a:t>В чем преимущество медианного фильтра перед фильтром гаусса</a:t>
            </a:r>
            <a:r>
              <a:rPr lang="en-US" smtClean="0"/>
              <a:t>?</a:t>
            </a:r>
          </a:p>
          <a:p>
            <a:pPr lvl="1"/>
            <a:r>
              <a:rPr lang="ru-RU" smtClean="0"/>
              <a:t>Устойчивость к выбросам (</a:t>
            </a:r>
            <a:r>
              <a:rPr lang="en-US" smtClean="0"/>
              <a:t>outliers)</a:t>
            </a:r>
          </a:p>
        </p:txBody>
      </p:sp>
      <p:pic>
        <p:nvPicPr>
          <p:cNvPr id="10772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579688"/>
            <a:ext cx="4648200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K.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251" grpId="0" build="p" bldLvl="2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Медианный фильтр</a:t>
            </a:r>
            <a:endParaRPr lang="en-US" smtClean="0"/>
          </a:p>
        </p:txBody>
      </p:sp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65238"/>
            <a:ext cx="6705600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Text Box 5"/>
          <p:cNvSpPr txBox="1">
            <a:spLocks noChangeArrowheads="1"/>
          </p:cNvSpPr>
          <p:nvPr/>
        </p:nvSpPr>
        <p:spPr bwMode="auto">
          <a:xfrm>
            <a:off x="1873250" y="928688"/>
            <a:ext cx="2790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Salt-and-pepper noise</a:t>
            </a:r>
          </a:p>
        </p:txBody>
      </p:sp>
      <p:sp>
        <p:nvSpPr>
          <p:cNvPr id="78853" name="Text Box 7"/>
          <p:cNvSpPr txBox="1">
            <a:spLocks noChangeArrowheads="1"/>
          </p:cNvSpPr>
          <p:nvPr/>
        </p:nvSpPr>
        <p:spPr bwMode="auto">
          <a:xfrm>
            <a:off x="4419600" y="914400"/>
            <a:ext cx="2790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Median filtered</a:t>
            </a:r>
          </a:p>
        </p:txBody>
      </p:sp>
      <p:sp>
        <p:nvSpPr>
          <p:cNvPr id="78854" name="Text Box 8"/>
          <p:cNvSpPr txBox="1">
            <a:spLocks noChangeArrowheads="1"/>
          </p:cNvSpPr>
          <p:nvPr/>
        </p:nvSpPr>
        <p:spPr bwMode="auto">
          <a:xfrm>
            <a:off x="7315200" y="6553200"/>
            <a:ext cx="1636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M. Hebert</a:t>
            </a:r>
          </a:p>
        </p:txBody>
      </p:sp>
      <p:sp>
        <p:nvSpPr>
          <p:cNvPr id="7885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6019800"/>
            <a:ext cx="77724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MATLAB: medfilt2(image, [h w])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Медианный фильтр</a:t>
            </a:r>
          </a:p>
        </p:txBody>
      </p:sp>
      <p:pic>
        <p:nvPicPr>
          <p:cNvPr id="79875" name="Picture 4" descr="H:\vvp\Lecture\medi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667000"/>
            <a:ext cx="6845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Text Box 5"/>
          <p:cNvSpPr txBox="1">
            <a:spLocks noChangeArrowheads="1"/>
          </p:cNvSpPr>
          <p:nvPr/>
        </p:nvSpPr>
        <p:spPr bwMode="auto">
          <a:xfrm>
            <a:off x="1066800" y="1270000"/>
            <a:ext cx="685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Результат применения медианного фильтра с радиусом в 7 пикселей к изображению с шумом и артефактами в виде тонких светлых окружностей.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571500"/>
          </a:xfrm>
        </p:spPr>
        <p:txBody>
          <a:bodyPr/>
          <a:lstStyle/>
          <a:p>
            <a:r>
              <a:rPr lang="ru-RU" dirty="0" smtClean="0"/>
              <a:t>Сравнение фильтров</a:t>
            </a:r>
            <a:endParaRPr lang="en-US" dirty="0" smtClean="0"/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0" y="0"/>
          <a:ext cx="12192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4" imgW="914400" imgH="198720" progId="">
                  <p:embed/>
                </p:oleObj>
              </mc:Choice>
              <mc:Fallback>
                <p:oleObj name="Equation" r:id="rId4" imgW="914400" imgH="1987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4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AutoShape 4"/>
          <p:cNvSpPr>
            <a:spLocks noChangeAspect="1" noChangeArrowheads="1" noTextEdit="1"/>
          </p:cNvSpPr>
          <p:nvPr/>
        </p:nvSpPr>
        <p:spPr bwMode="auto">
          <a:xfrm>
            <a:off x="914400" y="971550"/>
            <a:ext cx="723900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914400" y="971550"/>
            <a:ext cx="723900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70" name="Picture 9" descr="salt_and_pepp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1250950"/>
            <a:ext cx="6400800" cy="55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2457450" y="8382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3x3</a:t>
            </a:r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4657725" y="8382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5x5</a:t>
            </a:r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6791325" y="8382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7x7</a:t>
            </a:r>
          </a:p>
        </p:txBody>
      </p:sp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304800" y="2173288"/>
            <a:ext cx="1298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Гауссов</a:t>
            </a:r>
            <a:endParaRPr lang="en-US"/>
          </a:p>
        </p:txBody>
      </p:sp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0" y="5105400"/>
            <a:ext cx="1865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Медианный</a:t>
            </a:r>
            <a:endParaRPr lang="en-US"/>
          </a:p>
        </p:txBody>
      </p:sp>
      <p:sp>
        <p:nvSpPr>
          <p:cNvPr id="11276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58000" cy="609600"/>
          </a:xfrm>
        </p:spPr>
        <p:txBody>
          <a:bodyPr/>
          <a:lstStyle/>
          <a:p>
            <a:r>
              <a:rPr lang="ru-RU" dirty="0" smtClean="0"/>
              <a:t>Повышение резкости</a:t>
            </a:r>
            <a:endParaRPr lang="en-US" dirty="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33400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Что теряется при сглаживании</a:t>
            </a:r>
            <a:r>
              <a:rPr lang="en-US" smtClean="0"/>
              <a:t>?</a:t>
            </a:r>
          </a:p>
        </p:txBody>
      </p:sp>
      <p:grpSp>
        <p:nvGrpSpPr>
          <p:cNvPr id="80900" name="Group 21"/>
          <p:cNvGrpSpPr>
            <a:grpSpLocks/>
          </p:cNvGrpSpPr>
          <p:nvPr/>
        </p:nvGrpSpPr>
        <p:grpSpPr bwMode="auto">
          <a:xfrm>
            <a:off x="533400" y="1447800"/>
            <a:ext cx="2157413" cy="2182813"/>
            <a:chOff x="336" y="912"/>
            <a:chExt cx="1505" cy="1521"/>
          </a:xfrm>
        </p:grpSpPr>
        <p:pic>
          <p:nvPicPr>
            <p:cNvPr id="80925" name="Picture 4" descr="len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912"/>
              <a:ext cx="1488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926" name="Text Box 11"/>
            <p:cNvSpPr txBox="1">
              <a:spLocks noChangeArrowheads="1"/>
            </p:cNvSpPr>
            <p:nvPr/>
          </p:nvSpPr>
          <p:spPr bwMode="auto">
            <a:xfrm>
              <a:off x="1200" y="2199"/>
              <a:ext cx="641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original</a:t>
              </a:r>
            </a:p>
          </p:txBody>
        </p:sp>
      </p:grpSp>
      <p:grpSp>
        <p:nvGrpSpPr>
          <p:cNvPr id="80901" name="Group 22"/>
          <p:cNvGrpSpPr>
            <a:grpSpLocks/>
          </p:cNvGrpSpPr>
          <p:nvPr/>
        </p:nvGrpSpPr>
        <p:grpSpPr bwMode="auto">
          <a:xfrm>
            <a:off x="3581400" y="1447800"/>
            <a:ext cx="2166938" cy="2162175"/>
            <a:chOff x="2256" y="912"/>
            <a:chExt cx="1511" cy="1507"/>
          </a:xfrm>
        </p:grpSpPr>
        <p:pic>
          <p:nvPicPr>
            <p:cNvPr id="80923" name="Picture 5" descr="lenaG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912"/>
              <a:ext cx="1488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924" name="Text Box 12"/>
            <p:cNvSpPr txBox="1">
              <a:spLocks noChangeArrowheads="1"/>
            </p:cNvSpPr>
            <p:nvPr/>
          </p:nvSpPr>
          <p:spPr bwMode="auto">
            <a:xfrm>
              <a:off x="2591" y="2185"/>
              <a:ext cx="1176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smoothed (5x5)</a:t>
              </a:r>
            </a:p>
          </p:txBody>
        </p:sp>
      </p:grpSp>
      <p:sp>
        <p:nvSpPr>
          <p:cNvPr id="80902" name="Text Box 17"/>
          <p:cNvSpPr txBox="1">
            <a:spLocks noChangeArrowheads="1"/>
          </p:cNvSpPr>
          <p:nvPr/>
        </p:nvSpPr>
        <p:spPr bwMode="auto">
          <a:xfrm>
            <a:off x="2971800" y="2325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–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962650" y="1447800"/>
            <a:ext cx="2735263" cy="2149475"/>
            <a:chOff x="3756" y="912"/>
            <a:chExt cx="1723" cy="1354"/>
          </a:xfrm>
        </p:grpSpPr>
        <p:grpSp>
          <p:nvGrpSpPr>
            <p:cNvPr id="80919" name="Group 23"/>
            <p:cNvGrpSpPr>
              <a:grpSpLocks/>
            </p:cNvGrpSpPr>
            <p:nvPr/>
          </p:nvGrpSpPr>
          <p:grpSpPr bwMode="auto">
            <a:xfrm>
              <a:off x="4128" y="912"/>
              <a:ext cx="1351" cy="1354"/>
              <a:chOff x="4128" y="912"/>
              <a:chExt cx="1496" cy="1499"/>
            </a:xfrm>
          </p:grpSpPr>
          <p:pic>
            <p:nvPicPr>
              <p:cNvPr id="80921" name="Picture 6" descr="lena_dif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128" y="912"/>
                <a:ext cx="1488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0922" name="Text Box 15"/>
              <p:cNvSpPr txBox="1">
                <a:spLocks noChangeArrowheads="1"/>
              </p:cNvSpPr>
              <p:nvPr/>
            </p:nvSpPr>
            <p:spPr bwMode="auto">
              <a:xfrm>
                <a:off x="5124" y="2177"/>
                <a:ext cx="500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chemeClr val="bg1"/>
                    </a:solidFill>
                  </a:rPr>
                  <a:t>detail</a:t>
                </a:r>
              </a:p>
            </p:txBody>
          </p:sp>
        </p:grpSp>
        <p:sp>
          <p:nvSpPr>
            <p:cNvPr id="80920" name="Text Box 18"/>
            <p:cNvSpPr txBox="1">
              <a:spLocks noChangeArrowheads="1"/>
            </p:cNvSpPr>
            <p:nvPr/>
          </p:nvSpPr>
          <p:spPr bwMode="auto">
            <a:xfrm>
              <a:off x="3756" y="1488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=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5943600" y="4419600"/>
            <a:ext cx="2743200" cy="2149475"/>
            <a:chOff x="3744" y="2784"/>
            <a:chExt cx="1728" cy="1354"/>
          </a:xfrm>
        </p:grpSpPr>
        <p:grpSp>
          <p:nvGrpSpPr>
            <p:cNvPr id="80915" name="Group 26"/>
            <p:cNvGrpSpPr>
              <a:grpSpLocks/>
            </p:cNvGrpSpPr>
            <p:nvPr/>
          </p:nvGrpSpPr>
          <p:grpSpPr bwMode="auto">
            <a:xfrm>
              <a:off x="4128" y="2784"/>
              <a:ext cx="1344" cy="1354"/>
              <a:chOff x="4128" y="2784"/>
              <a:chExt cx="1488" cy="1499"/>
            </a:xfrm>
          </p:grpSpPr>
          <p:pic>
            <p:nvPicPr>
              <p:cNvPr id="80917" name="Picture 10" descr="lena_sharpened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128" y="2784"/>
                <a:ext cx="1488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0918" name="Text Box 16"/>
              <p:cNvSpPr txBox="1">
                <a:spLocks noChangeArrowheads="1"/>
              </p:cNvSpPr>
              <p:nvPr/>
            </p:nvSpPr>
            <p:spPr bwMode="auto">
              <a:xfrm>
                <a:off x="4752" y="4049"/>
                <a:ext cx="844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chemeClr val="bg1"/>
                    </a:solidFill>
                  </a:rPr>
                  <a:t>sharpened</a:t>
                </a:r>
              </a:p>
            </p:txBody>
          </p:sp>
        </p:grpSp>
        <p:sp>
          <p:nvSpPr>
            <p:cNvPr id="80916" name="Text Box 19"/>
            <p:cNvSpPr txBox="1">
              <a:spLocks noChangeArrowheads="1"/>
            </p:cNvSpPr>
            <p:nvPr/>
          </p:nvSpPr>
          <p:spPr bwMode="auto">
            <a:xfrm>
              <a:off x="3744" y="3360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=</a:t>
              </a: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33400" y="3886200"/>
            <a:ext cx="7924800" cy="2682875"/>
            <a:chOff x="336" y="2448"/>
            <a:chExt cx="4992" cy="1690"/>
          </a:xfrm>
        </p:grpSpPr>
        <p:sp>
          <p:nvSpPr>
            <p:cNvPr id="80907" name="Rectangle 7"/>
            <p:cNvSpPr>
              <a:spLocks noChangeArrowheads="1"/>
            </p:cNvSpPr>
            <p:nvPr/>
          </p:nvSpPr>
          <p:spPr bwMode="auto">
            <a:xfrm>
              <a:off x="432" y="2448"/>
              <a:ext cx="489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ru-RU" dirty="0"/>
                <a:t>Добавим </a:t>
              </a:r>
              <a:r>
                <a:rPr lang="ru-RU" dirty="0" smtClean="0"/>
                <a:t>дополнительно </a:t>
              </a:r>
              <a:r>
                <a:rPr lang="ru-RU" dirty="0"/>
                <a:t>высокие частоты</a:t>
              </a:r>
              <a:r>
                <a:rPr lang="en-US" dirty="0"/>
                <a:t>:</a:t>
              </a:r>
            </a:p>
          </p:txBody>
        </p:sp>
        <p:grpSp>
          <p:nvGrpSpPr>
            <p:cNvPr id="80908" name="Group 24"/>
            <p:cNvGrpSpPr>
              <a:grpSpLocks/>
            </p:cNvGrpSpPr>
            <p:nvPr/>
          </p:nvGrpSpPr>
          <p:grpSpPr bwMode="auto">
            <a:xfrm>
              <a:off x="336" y="2784"/>
              <a:ext cx="1359" cy="1354"/>
              <a:chOff x="336" y="2784"/>
              <a:chExt cx="1505" cy="1499"/>
            </a:xfrm>
          </p:grpSpPr>
          <p:pic>
            <p:nvPicPr>
              <p:cNvPr id="80913" name="Picture 8" descr="lena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784"/>
                <a:ext cx="1488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0914" name="Text Box 13"/>
              <p:cNvSpPr txBox="1">
                <a:spLocks noChangeArrowheads="1"/>
              </p:cNvSpPr>
              <p:nvPr/>
            </p:nvSpPr>
            <p:spPr bwMode="auto">
              <a:xfrm>
                <a:off x="1200" y="4049"/>
                <a:ext cx="641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chemeClr val="bg1"/>
                    </a:solidFill>
                  </a:rPr>
                  <a:t>original</a:t>
                </a:r>
              </a:p>
            </p:txBody>
          </p:sp>
        </p:grpSp>
        <p:grpSp>
          <p:nvGrpSpPr>
            <p:cNvPr id="80909" name="Group 25"/>
            <p:cNvGrpSpPr>
              <a:grpSpLocks/>
            </p:cNvGrpSpPr>
            <p:nvPr/>
          </p:nvGrpSpPr>
          <p:grpSpPr bwMode="auto">
            <a:xfrm>
              <a:off x="2256" y="2784"/>
              <a:ext cx="1351" cy="1354"/>
              <a:chOff x="2256" y="2784"/>
              <a:chExt cx="1496" cy="1499"/>
            </a:xfrm>
          </p:grpSpPr>
          <p:pic>
            <p:nvPicPr>
              <p:cNvPr id="80911" name="Picture 9" descr="lena_dif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256" y="2784"/>
                <a:ext cx="1488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0912" name="Text Box 14"/>
              <p:cNvSpPr txBox="1">
                <a:spLocks noChangeArrowheads="1"/>
              </p:cNvSpPr>
              <p:nvPr/>
            </p:nvSpPr>
            <p:spPr bwMode="auto">
              <a:xfrm>
                <a:off x="3252" y="4049"/>
                <a:ext cx="500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chemeClr val="bg1"/>
                    </a:solidFill>
                  </a:rPr>
                  <a:t>detail</a:t>
                </a:r>
              </a:p>
            </p:txBody>
          </p:sp>
        </p:grpSp>
        <p:sp>
          <p:nvSpPr>
            <p:cNvPr id="80910" name="Text Box 20"/>
            <p:cNvSpPr txBox="1">
              <a:spLocks noChangeArrowheads="1"/>
            </p:cNvSpPr>
            <p:nvPr/>
          </p:nvSpPr>
          <p:spPr bwMode="auto">
            <a:xfrm>
              <a:off x="1864" y="3360"/>
              <a:ext cx="3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+ </a:t>
              </a:r>
              <a:r>
                <a:rPr lang="el-GR"/>
                <a:t>α</a:t>
              </a:r>
            </a:p>
          </p:txBody>
        </p:sp>
      </p:grpSp>
      <p:sp>
        <p:nvSpPr>
          <p:cNvPr id="80906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Цифровое изображение</a:t>
            </a:r>
          </a:p>
        </p:txBody>
      </p:sp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2"/>
          <a:srcRect b="19463"/>
          <a:stretch>
            <a:fillRect/>
          </a:stretch>
        </p:blipFill>
        <p:spPr bwMode="auto">
          <a:xfrm>
            <a:off x="457200" y="3581400"/>
            <a:ext cx="32924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The image “http://www.gaia.hu/canon/big/canon-a520.jpg” cannot be displayed, because it contains error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66800"/>
            <a:ext cx="2773363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BayerPatternFiltration"/>
          <p:cNvPicPr>
            <a:picLocks noChangeAspect="1" noChangeArrowheads="1"/>
          </p:cNvPicPr>
          <p:nvPr/>
        </p:nvPicPr>
        <p:blipFill>
          <a:blip r:embed="rId4"/>
          <a:srcRect r="25862" b="53348"/>
          <a:stretch>
            <a:fillRect/>
          </a:stretch>
        </p:blipFill>
        <p:spPr bwMode="auto">
          <a:xfrm>
            <a:off x="4724400" y="1143000"/>
            <a:ext cx="3276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5363" y="3902075"/>
            <a:ext cx="35004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Right Arrow 7"/>
          <p:cNvSpPr>
            <a:spLocks noChangeArrowheads="1"/>
          </p:cNvSpPr>
          <p:nvPr/>
        </p:nvSpPr>
        <p:spPr bwMode="auto">
          <a:xfrm>
            <a:off x="3733800" y="1828800"/>
            <a:ext cx="500063" cy="571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2776" name="Right Arrow 7"/>
          <p:cNvSpPr>
            <a:spLocks noChangeArrowheads="1"/>
          </p:cNvSpPr>
          <p:nvPr/>
        </p:nvSpPr>
        <p:spPr bwMode="auto">
          <a:xfrm rot="5158528">
            <a:off x="6226175" y="3276601"/>
            <a:ext cx="498475" cy="571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2777" name="Right Arrow 7"/>
          <p:cNvSpPr>
            <a:spLocks noChangeArrowheads="1"/>
          </p:cNvSpPr>
          <p:nvPr/>
        </p:nvSpPr>
        <p:spPr bwMode="auto">
          <a:xfrm rot="10800000">
            <a:off x="4014788" y="4330700"/>
            <a:ext cx="500062" cy="571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2778" name="Rectangle 11"/>
          <p:cNvSpPr>
            <a:spLocks noChangeArrowheads="1"/>
          </p:cNvSpPr>
          <p:nvPr/>
        </p:nvSpPr>
        <p:spPr bwMode="auto">
          <a:xfrm>
            <a:off x="317500" y="6015038"/>
            <a:ext cx="8826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/>
              <a:t>Вспоминаем процесс получения цифрового изображения…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Фильтр </a:t>
            </a:r>
            <a:r>
              <a:rPr lang="en-US" smtClean="0"/>
              <a:t>Unsharp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28600" y="1843088"/>
            <a:ext cx="8839200" cy="4470400"/>
            <a:chOff x="144" y="1161"/>
            <a:chExt cx="5568" cy="2816"/>
          </a:xfrm>
        </p:grpSpPr>
        <p:graphicFrame>
          <p:nvGraphicFramePr>
            <p:cNvPr id="12291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2" name="Photo Editor Photo" r:id="rId6" imgW="4133333" imgH="2905531" progId="">
                    <p:embed/>
                  </p:oleObj>
                </mc:Choice>
                <mc:Fallback>
                  <p:oleObj name="Photo Editor Photo" r:id="rId6" imgW="4133333" imgH="2905531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" y="2447"/>
                          <a:ext cx="1722" cy="1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1" name="Text Box 6"/>
            <p:cNvSpPr txBox="1">
              <a:spLocks noChangeArrowheads="1"/>
            </p:cNvSpPr>
            <p:nvPr/>
          </p:nvSpPr>
          <p:spPr bwMode="auto">
            <a:xfrm>
              <a:off x="2646" y="3714"/>
              <a:ext cx="6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800"/>
                <a:t>Гауссов</a:t>
              </a:r>
              <a:endParaRPr lang="en-US" sz="1800"/>
            </a:p>
          </p:txBody>
        </p:sp>
        <p:grpSp>
          <p:nvGrpSpPr>
            <p:cNvPr id="12302" name="Group 17"/>
            <p:cNvGrpSpPr>
              <a:grpSpLocks/>
            </p:cNvGrpSpPr>
            <p:nvPr/>
          </p:nvGrpSpPr>
          <p:grpSpPr bwMode="auto">
            <a:xfrm>
              <a:off x="144" y="1161"/>
              <a:ext cx="1824" cy="2681"/>
              <a:chOff x="2064" y="576"/>
              <a:chExt cx="1824" cy="2681"/>
            </a:xfrm>
          </p:grpSpPr>
          <p:sp>
            <p:nvSpPr>
              <p:cNvPr id="12307" name="Freeform 7"/>
              <p:cNvSpPr>
                <a:spLocks/>
              </p:cNvSpPr>
              <p:nvPr/>
            </p:nvSpPr>
            <p:spPr bwMode="auto">
              <a:xfrm>
                <a:off x="2064" y="2304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8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0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9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0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1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2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3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4" name="Text Box 14"/>
              <p:cNvSpPr txBox="1">
                <a:spLocks noChangeArrowheads="1"/>
              </p:cNvSpPr>
              <p:nvPr/>
            </p:nvSpPr>
            <p:spPr bwMode="auto">
              <a:xfrm>
                <a:off x="2256" y="3024"/>
                <a:ext cx="142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800"/>
                  <a:t>Единичный фильтр</a:t>
                </a:r>
                <a:endParaRPr lang="en-US" sz="1800"/>
              </a:p>
            </p:txBody>
          </p:sp>
        </p:grpSp>
        <p:pic>
          <p:nvPicPr>
            <p:cNvPr id="12303" name="Picture 1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4" name="Picture 20" descr="log"/>
            <p:cNvPicPr>
              <a:picLocks noChangeAspect="1" noChangeArrowheads="1"/>
            </p:cNvPicPr>
            <p:nvPr/>
          </p:nvPicPr>
          <p:blipFill>
            <a:blip r:embed="rId9">
              <a:lum contrast="20000"/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5" name="Picture 1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6" name="Text Box 5"/>
            <p:cNvSpPr txBox="1">
              <a:spLocks noChangeArrowheads="1"/>
            </p:cNvSpPr>
            <p:nvPr/>
          </p:nvSpPr>
          <p:spPr bwMode="auto">
            <a:xfrm>
              <a:off x="4076" y="3744"/>
              <a:ext cx="15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800"/>
                <a:t>Лапласиан гауссиана</a:t>
              </a:r>
              <a:endParaRPr lang="en-US" sz="1800"/>
            </a:p>
          </p:txBody>
        </p:sp>
      </p:grpSp>
      <p:graphicFrame>
        <p:nvGraphicFramePr>
          <p:cNvPr id="12290" name="Object 22"/>
          <p:cNvGraphicFramePr>
            <a:graphicFrameLocks noGrp="1" noChangeAspect="1"/>
          </p:cNvGraphicFramePr>
          <p:nvPr>
            <p:ph idx="1"/>
          </p:nvPr>
        </p:nvGraphicFramePr>
        <p:xfrm>
          <a:off x="2406650" y="1227138"/>
          <a:ext cx="60960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Формула" r:id="rId11" imgW="3593880" imgH="203040" progId="Equation.3">
                  <p:embed/>
                </p:oleObj>
              </mc:Choice>
              <mc:Fallback>
                <p:oleObj name="Формула" r:id="rId11" imgW="3593880" imgH="2030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1227138"/>
                        <a:ext cx="6096000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24"/>
          <p:cNvSpPr txBox="1">
            <a:spLocks noChangeArrowheads="1"/>
          </p:cNvSpPr>
          <p:nvPr/>
        </p:nvSpPr>
        <p:spPr bwMode="auto">
          <a:xfrm>
            <a:off x="1905000" y="2017713"/>
            <a:ext cx="1598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изображение</a:t>
            </a:r>
            <a:endParaRPr lang="en-US" sz="1800"/>
          </a:p>
        </p:txBody>
      </p:sp>
      <p:sp>
        <p:nvSpPr>
          <p:cNvPr id="12295" name="Text Box 25"/>
          <p:cNvSpPr txBox="1">
            <a:spLocks noChangeArrowheads="1"/>
          </p:cNvSpPr>
          <p:nvPr/>
        </p:nvSpPr>
        <p:spPr bwMode="auto">
          <a:xfrm>
            <a:off x="3810000" y="2025650"/>
            <a:ext cx="1598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/>
              <a:t>сглаженное </a:t>
            </a:r>
          </a:p>
          <a:p>
            <a:pPr algn="ctr"/>
            <a:r>
              <a:rPr lang="ru-RU" sz="1800"/>
              <a:t>изображение</a:t>
            </a:r>
            <a:endParaRPr lang="en-US" sz="1800"/>
          </a:p>
        </p:txBody>
      </p:sp>
      <p:sp>
        <p:nvSpPr>
          <p:cNvPr id="12296" name="Line 26"/>
          <p:cNvSpPr>
            <a:spLocks noChangeShapeType="1"/>
          </p:cNvSpPr>
          <p:nvPr/>
        </p:nvSpPr>
        <p:spPr bwMode="auto">
          <a:xfrm flipV="1">
            <a:off x="2482850" y="160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Line 27"/>
          <p:cNvSpPr>
            <a:spLocks noChangeShapeType="1"/>
          </p:cNvSpPr>
          <p:nvPr/>
        </p:nvSpPr>
        <p:spPr bwMode="auto">
          <a:xfrm flipV="1">
            <a:off x="3854450" y="160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8" name="Text Box 28"/>
          <p:cNvSpPr txBox="1">
            <a:spLocks noChangeArrowheads="1"/>
          </p:cNvSpPr>
          <p:nvPr/>
        </p:nvSpPr>
        <p:spPr bwMode="auto">
          <a:xfrm>
            <a:off x="7207250" y="2017713"/>
            <a:ext cx="14652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/>
              <a:t>Единичный </a:t>
            </a:r>
          </a:p>
          <a:p>
            <a:pPr algn="ctr"/>
            <a:r>
              <a:rPr lang="ru-RU" sz="1800"/>
              <a:t>Фильтр</a:t>
            </a:r>
            <a:r>
              <a:rPr lang="en-US" sz="1800"/>
              <a:t/>
            </a:r>
            <a:br>
              <a:rPr lang="en-US" sz="1800"/>
            </a:br>
            <a:endParaRPr lang="en-US" sz="1800"/>
          </a:p>
        </p:txBody>
      </p:sp>
      <p:sp>
        <p:nvSpPr>
          <p:cNvPr id="12299" name="Line 29"/>
          <p:cNvSpPr>
            <a:spLocks noChangeShapeType="1"/>
          </p:cNvSpPr>
          <p:nvPr/>
        </p:nvSpPr>
        <p:spPr bwMode="auto">
          <a:xfrm flipV="1">
            <a:off x="7893050" y="160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0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1150938" y="-71438"/>
            <a:ext cx="7793037" cy="1143001"/>
          </a:xfrm>
        </p:spPr>
        <p:txBody>
          <a:bodyPr/>
          <a:lstStyle/>
          <a:p>
            <a:pPr eaLnBrk="1" hangingPunct="1"/>
            <a:r>
              <a:rPr lang="ru-RU" smtClean="0"/>
              <a:t>Пример</a:t>
            </a:r>
          </a:p>
        </p:txBody>
      </p:sp>
      <p:pic>
        <p:nvPicPr>
          <p:cNvPr id="13316" name="Picture 4" descr="Boat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86000"/>
            <a:ext cx="3352800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Boa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285999"/>
            <a:ext cx="3352800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797425" y="990600"/>
          <a:ext cx="206057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Формула" r:id="rId5" imgW="1206360" imgH="711000" progId="Equation.3">
                  <p:embed/>
                </p:oleObj>
              </mc:Choice>
              <mc:Fallback>
                <p:oleObj name="Формула" r:id="rId5" imgW="1206360" imgH="711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425" y="990600"/>
                        <a:ext cx="2060575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3"/>
          <p:cNvSpPr txBox="1">
            <a:spLocks noChangeArrowheads="1"/>
          </p:cNvSpPr>
          <p:nvPr/>
        </p:nvSpPr>
        <p:spPr bwMode="auto">
          <a:xfrm>
            <a:off x="2000250" y="1295400"/>
            <a:ext cx="2071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Ядро свертки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Компенсация разности освещения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7924800" cy="24018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	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838200" y="1600200"/>
            <a:ext cx="1073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Пример</a:t>
            </a:r>
            <a:endParaRPr lang="en-US"/>
          </a:p>
          <a:p>
            <a:endParaRPr lang="ru-RU"/>
          </a:p>
          <a:p>
            <a:endParaRPr lang="ru-RU"/>
          </a:p>
        </p:txBody>
      </p:sp>
      <p:pic>
        <p:nvPicPr>
          <p:cNvPr id="81925" name="Picture 6" descr="D:\Archive\Aspiranturus\Lecture\2005\son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286000"/>
            <a:ext cx="2366963" cy="314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26" name="Picture 7" descr="D:\Archive\Aspiranturus\Lecture\2005\son1div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2525" y="2286000"/>
            <a:ext cx="2352675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Компенсация разности освещения</a:t>
            </a:r>
          </a:p>
        </p:txBody>
      </p:sp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838200" y="1371600"/>
            <a:ext cx="65563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Идея:</a:t>
            </a:r>
          </a:p>
          <a:p>
            <a:endParaRPr lang="ru-RU"/>
          </a:p>
          <a:p>
            <a:r>
              <a:rPr lang="ru-RU"/>
              <a:t>Формирование изображения:</a:t>
            </a:r>
          </a:p>
          <a:p>
            <a:endParaRPr lang="ru-RU"/>
          </a:p>
          <a:p>
            <a:endParaRPr lang="ru-RU"/>
          </a:p>
          <a:p>
            <a:r>
              <a:rPr lang="ru-RU"/>
              <a:t>Плавные изменения яркости относятся к освещению, </a:t>
            </a:r>
            <a:br>
              <a:rPr lang="ru-RU"/>
            </a:br>
            <a:r>
              <a:rPr lang="ru-RU"/>
              <a:t>резкие - к объектам.</a:t>
            </a:r>
          </a:p>
          <a:p>
            <a:endParaRPr lang="ru-RU"/>
          </a:p>
        </p:txBody>
      </p:sp>
      <p:graphicFrame>
        <p:nvGraphicFramePr>
          <p:cNvPr id="14338" name="Object 6"/>
          <p:cNvGraphicFramePr>
            <a:graphicFrameLocks noChangeAspect="1"/>
          </p:cNvGraphicFramePr>
          <p:nvPr/>
        </p:nvGraphicFramePr>
        <p:xfrm>
          <a:off x="1004888" y="2667000"/>
          <a:ext cx="29432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Формула" r:id="rId4" imgW="1333440" imgH="203040" progId="Equation.3">
                  <p:embed/>
                </p:oleObj>
              </mc:Choice>
              <mc:Fallback>
                <p:oleObj name="Формула" r:id="rId4" imgW="133344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2667000"/>
                        <a:ext cx="2943225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4" name="Picture 7" descr="C:\Documents and Settings\dmoroz.CEMETERY-R5K100\My Documents\My Pictures\flatten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4343400"/>
            <a:ext cx="1138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 descr="C:\Documents and Settings\dmoroz.CEMETERY-R5K100\My Documents\My Pictures\flatten3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4343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9" descr="C:\Documents and Settings\dmoroz.CEMETERY-R5K100\My Documents\My Pictures\flatten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4343400"/>
            <a:ext cx="1138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1073150" y="5603875"/>
            <a:ext cx="1004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объект</a:t>
            </a:r>
            <a:endParaRPr lang="ru-RU" sz="1600" i="1"/>
          </a:p>
        </p:txBody>
      </p:sp>
      <p:sp>
        <p:nvSpPr>
          <p:cNvPr id="14348" name="Text Box 11"/>
          <p:cNvSpPr txBox="1">
            <a:spLocks noChangeArrowheads="1"/>
          </p:cNvSpPr>
          <p:nvPr/>
        </p:nvSpPr>
        <p:spPr bwMode="auto">
          <a:xfrm>
            <a:off x="3165475" y="5603875"/>
            <a:ext cx="1238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освещение</a:t>
            </a:r>
            <a:endParaRPr lang="ru-RU" sz="1600" i="1"/>
          </a:p>
        </p:txBody>
      </p:sp>
      <p:sp>
        <p:nvSpPr>
          <p:cNvPr id="14349" name="Text Box 12"/>
          <p:cNvSpPr txBox="1">
            <a:spLocks noChangeArrowheads="1"/>
          </p:cNvSpPr>
          <p:nvPr/>
        </p:nvSpPr>
        <p:spPr bwMode="auto">
          <a:xfrm>
            <a:off x="5943600" y="5486400"/>
            <a:ext cx="1524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Изображение </a:t>
            </a:r>
          </a:p>
          <a:p>
            <a:r>
              <a:rPr lang="ru-RU" sz="1600"/>
              <a:t>освещенного </a:t>
            </a:r>
          </a:p>
          <a:p>
            <a:r>
              <a:rPr lang="ru-RU" sz="1600"/>
              <a:t>объекта</a:t>
            </a:r>
            <a:endParaRPr lang="ru-RU" sz="1600" i="1"/>
          </a:p>
        </p:txBody>
      </p:sp>
      <p:graphicFrame>
        <p:nvGraphicFramePr>
          <p:cNvPr id="14339" name="Object 13"/>
          <p:cNvGraphicFramePr>
            <a:graphicFrameLocks noChangeAspect="1"/>
          </p:cNvGraphicFramePr>
          <p:nvPr/>
        </p:nvGraphicFramePr>
        <p:xfrm>
          <a:off x="4384675" y="5603875"/>
          <a:ext cx="6858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9" imgW="380880" imgH="203040" progId="Equation.3">
                  <p:embed/>
                </p:oleObj>
              </mc:Choice>
              <mc:Fallback>
                <p:oleObj name="Equation" r:id="rId9" imgW="380880" imgH="203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75" y="5603875"/>
                        <a:ext cx="6858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14"/>
          <p:cNvGraphicFramePr>
            <a:graphicFrameLocks noChangeAspect="1"/>
          </p:cNvGraphicFramePr>
          <p:nvPr/>
        </p:nvGraphicFramePr>
        <p:xfrm>
          <a:off x="1931988" y="5638800"/>
          <a:ext cx="5556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Формула" r:id="rId11" imgW="393480" imgH="203040" progId="Equation.3">
                  <p:embed/>
                </p:oleObj>
              </mc:Choice>
              <mc:Fallback>
                <p:oleObj name="Формула" r:id="rId11" imgW="393480" imgH="203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988" y="5638800"/>
                        <a:ext cx="55562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15"/>
          <p:cNvGraphicFramePr>
            <a:graphicFrameLocks noChangeAspect="1"/>
          </p:cNvGraphicFramePr>
          <p:nvPr/>
        </p:nvGraphicFramePr>
        <p:xfrm>
          <a:off x="6864350" y="5967413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13" imgW="406080" imgH="203040" progId="Equation.3">
                  <p:embed/>
                </p:oleObj>
              </mc:Choice>
              <mc:Fallback>
                <p:oleObj name="Equation" r:id="rId13" imgW="406080" imgH="203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350" y="5967413"/>
                        <a:ext cx="685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Выравнивание освещения</a:t>
            </a:r>
          </a:p>
        </p:txBody>
      </p:sp>
      <p:sp>
        <p:nvSpPr>
          <p:cNvPr id="1536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96888" y="1143000"/>
            <a:ext cx="7199312" cy="4114800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Алгоритм </a:t>
            </a:r>
            <a:r>
              <a:rPr lang="en-US" smtClean="0"/>
              <a:t>Single scale retinex (SSR)</a:t>
            </a:r>
            <a:endParaRPr lang="ru-RU" b="1" smtClean="0"/>
          </a:p>
          <a:p>
            <a:pPr lvl="1" eaLnBrk="1" hangingPunct="1"/>
            <a:r>
              <a:rPr lang="ru-RU" smtClean="0"/>
              <a:t>Получить приближенное изображение освещения путем низочастотной фильтрации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pPr lvl="1" eaLnBrk="1" hangingPunct="1"/>
            <a:r>
              <a:rPr lang="ru-RU" smtClean="0"/>
              <a:t>Восстановить изображение по формуле</a:t>
            </a:r>
            <a:endParaRPr lang="ru-RU" b="1" smtClean="0"/>
          </a:p>
          <a:p>
            <a:pPr lvl="2" eaLnBrk="1" hangingPunct="1"/>
            <a:endParaRPr lang="ru-RU" smtClean="0"/>
          </a:p>
        </p:txBody>
      </p:sp>
      <p:graphicFrame>
        <p:nvGraphicFramePr>
          <p:cNvPr id="15362" name="Object 15"/>
          <p:cNvGraphicFramePr>
            <a:graphicFrameLocks noChangeAspect="1"/>
          </p:cNvGraphicFramePr>
          <p:nvPr/>
        </p:nvGraphicFramePr>
        <p:xfrm>
          <a:off x="1487488" y="2317750"/>
          <a:ext cx="2697162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Формула" r:id="rId4" imgW="1143000" imgH="241200" progId="Equation.3">
                  <p:embed/>
                </p:oleObj>
              </mc:Choice>
              <mc:Fallback>
                <p:oleObj name="Формула" r:id="rId4" imgW="1143000" imgH="241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8" y="2317750"/>
                        <a:ext cx="2697162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16"/>
          <p:cNvGraphicFramePr>
            <a:graphicFrameLocks noChangeAspect="1"/>
          </p:cNvGraphicFramePr>
          <p:nvPr/>
        </p:nvGraphicFramePr>
        <p:xfrm>
          <a:off x="7467600" y="251460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Image" r:id="rId6" imgW="1383639" imgH="1383639" progId="">
                  <p:embed/>
                </p:oleObj>
              </mc:Choice>
              <mc:Fallback>
                <p:oleObj name="Image" r:id="rId6" imgW="1383639" imgH="1383639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14600"/>
                        <a:ext cx="1066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9" name="Picture 17" descr="C:\Documents and Settings\dmoroz.CEMETERY-R5K100\My Documents\My Pictures\flatten3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1295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4" name="Object 18">
            <a:hlinkClick r:id="rId9" action="ppaction://hlinksldjump"/>
          </p:cNvPr>
          <p:cNvGraphicFramePr>
            <a:graphicFrameLocks noChangeAspect="1"/>
          </p:cNvGraphicFramePr>
          <p:nvPr/>
        </p:nvGraphicFramePr>
        <p:xfrm>
          <a:off x="7467600" y="3733800"/>
          <a:ext cx="10620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Bitmap Image" r:id="rId10" imgW="1886213" imgH="1895238" progId="PBrush">
                  <p:embed/>
                </p:oleObj>
              </mc:Choice>
              <mc:Fallback>
                <p:oleObj name="Bitmap Image" r:id="rId10" imgW="1886213" imgH="1895238" progId="PBrush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733800"/>
                        <a:ext cx="10620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19"/>
          <p:cNvGraphicFramePr>
            <a:graphicFrameLocks noChangeAspect="1"/>
          </p:cNvGraphicFramePr>
          <p:nvPr/>
        </p:nvGraphicFramePr>
        <p:xfrm>
          <a:off x="1233488" y="3325813"/>
          <a:ext cx="2728912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Формула" r:id="rId12" imgW="1155600" imgH="431640" progId="Equation.3">
                  <p:embed/>
                </p:oleObj>
              </mc:Choice>
              <mc:Fallback>
                <p:oleObj name="Формула" r:id="rId12" imgW="1155600" imgH="4316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488" y="3325813"/>
                        <a:ext cx="2728912" cy="1017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9"/>
          <p:cNvGraphicFramePr>
            <a:graphicFrameLocks noChangeAspect="1"/>
          </p:cNvGraphicFramePr>
          <p:nvPr/>
        </p:nvGraphicFramePr>
        <p:xfrm>
          <a:off x="1247775" y="4505325"/>
          <a:ext cx="43164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Формула" r:id="rId14" imgW="1828800" imgH="241200" progId="Equation.3">
                  <p:embed/>
                </p:oleObj>
              </mc:Choice>
              <mc:Fallback>
                <p:oleObj name="Формула" r:id="rId14" imgW="182880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4505325"/>
                        <a:ext cx="4316413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Обрезание по порогу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5995988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Выравнивание освещения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2401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	</a:t>
            </a:r>
          </a:p>
        </p:txBody>
      </p:sp>
      <p:sp>
        <p:nvSpPr>
          <p:cNvPr id="83972" name="Text Box 12"/>
          <p:cNvSpPr txBox="1">
            <a:spLocks noChangeArrowheads="1"/>
          </p:cNvSpPr>
          <p:nvPr/>
        </p:nvSpPr>
        <p:spPr bwMode="auto">
          <a:xfrm>
            <a:off x="838200" y="1716088"/>
            <a:ext cx="1073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Пример</a:t>
            </a:r>
            <a:endParaRPr lang="en-US"/>
          </a:p>
          <a:p>
            <a:endParaRPr lang="ru-RU"/>
          </a:p>
          <a:p>
            <a:endParaRPr lang="ru-RU"/>
          </a:p>
        </p:txBody>
      </p:sp>
      <p:pic>
        <p:nvPicPr>
          <p:cNvPr id="8397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249488"/>
            <a:ext cx="6858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Компенсация разности освещения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2401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	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838200" y="1563688"/>
            <a:ext cx="1073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Пример</a:t>
            </a:r>
            <a:endParaRPr lang="en-US"/>
          </a:p>
          <a:p>
            <a:endParaRPr lang="ru-RU"/>
          </a:p>
          <a:p>
            <a:endParaRPr lang="ru-RU"/>
          </a:p>
        </p:txBody>
      </p:sp>
      <p:pic>
        <p:nvPicPr>
          <p:cNvPr id="84997" name="Picture 5" descr="D:\Archive\Aspiranturus\Lecture\2005\son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49488"/>
            <a:ext cx="2366963" cy="314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4998" name="Picture 6" descr="D:\Archive\Aspiranturus\Lecture\2005\son1div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249488"/>
            <a:ext cx="2352675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4999" name="Picture 7" descr="D:\Works\dmoroz\Projects\Science\Lecture\ligh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249488"/>
            <a:ext cx="2349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3124200" y="3544888"/>
            <a:ext cx="280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/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5791200" y="354488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3657600" y="5526088"/>
            <a:ext cx="1866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Gauss 14.7 </a:t>
            </a:r>
            <a:r>
              <a:rPr lang="ru-RU" sz="1400"/>
              <a:t>пикселей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Многомасштабный вариант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r>
              <a:rPr lang="ru-RU" smtClean="0"/>
              <a:t>Чаще всего выбирают 3 масштаба</a:t>
            </a:r>
          </a:p>
          <a:p>
            <a:r>
              <a:rPr lang="ru-RU" smtClean="0"/>
              <a:t>Веса одинаковые (1/3)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914400" y="1066800"/>
          <a:ext cx="65944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Формула" r:id="rId3" imgW="2793960" imgH="342720" progId="Equation.3">
                  <p:embed/>
                </p:oleObj>
              </mc:Choice>
              <mc:Fallback>
                <p:oleObj name="Формула" r:id="rId3" imgW="279396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659447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Multi-scale retinex</a:t>
            </a:r>
            <a:endParaRPr lang="ru-RU" smtClean="0"/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60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36433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914400"/>
            <a:ext cx="36798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581400"/>
            <a:ext cx="3122613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3" name="Text Box 16"/>
          <p:cNvSpPr txBox="1">
            <a:spLocks noChangeArrowheads="1"/>
          </p:cNvSpPr>
          <p:nvPr/>
        </p:nvSpPr>
        <p:spPr bwMode="auto">
          <a:xfrm>
            <a:off x="7467600" y="6611938"/>
            <a:ext cx="1701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Source by Z.Rahman et.al.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2563" y="1392238"/>
            <a:ext cx="35004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Почему оно может получиться плохо?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8"/>
            <a:ext cx="5567363" cy="4114800"/>
          </a:xfrm>
        </p:spPr>
        <p:txBody>
          <a:bodyPr/>
          <a:lstStyle/>
          <a:p>
            <a:pPr eaLnBrk="1" hangingPunct="1"/>
            <a:r>
              <a:rPr lang="ru-RU" dirty="0" smtClean="0"/>
              <a:t>Ограниченный диапазона чувствительности датчика</a:t>
            </a:r>
          </a:p>
          <a:p>
            <a:pPr eaLnBrk="1" hangingPunct="1"/>
            <a:r>
              <a:rPr lang="en-US" dirty="0" smtClean="0"/>
              <a:t>“</a:t>
            </a:r>
            <a:r>
              <a:rPr lang="ru-RU" dirty="0" smtClean="0"/>
              <a:t>Плохой</a:t>
            </a:r>
            <a:r>
              <a:rPr lang="en-US" dirty="0" smtClean="0"/>
              <a:t>” </a:t>
            </a:r>
            <a:r>
              <a:rPr lang="ru-RU" dirty="0" smtClean="0"/>
              <a:t>функции передачи датчика</a:t>
            </a:r>
          </a:p>
        </p:txBody>
      </p:sp>
      <p:pic>
        <p:nvPicPr>
          <p:cNvPr id="33797" name="Picture 7" descr="P:\Vision\Docs\CV lectures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9163" y="3182938"/>
            <a:ext cx="3276600" cy="2455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8" name="Picture 9" descr="D:\Archive\Aspiranturus\Lecture\2005\non-linear_sr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463" y="3182938"/>
            <a:ext cx="3238500" cy="242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1"/>
            <a:ext cx="7793038" cy="1143001"/>
          </a:xfrm>
        </p:spPr>
        <p:txBody>
          <a:bodyPr/>
          <a:lstStyle/>
          <a:p>
            <a:pPr eaLnBrk="1" hangingPunct="1"/>
            <a:r>
              <a:rPr lang="ru-RU" dirty="0" smtClean="0"/>
              <a:t>Метрики качества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857250" y="12192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ru-RU" dirty="0"/>
              <a:t>Как измерить похожесть двух изображений</a:t>
            </a:r>
            <a:r>
              <a:rPr lang="ru-RU" dirty="0" smtClean="0"/>
              <a:t>?</a:t>
            </a:r>
          </a:p>
          <a:p>
            <a:pPr marL="1066800" lvl="1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ru-RU" sz="2000" dirty="0" smtClean="0"/>
              <a:t>Для оценки качества подавления шума, например</a:t>
            </a:r>
            <a:endParaRPr lang="ru-RU" sz="2000" dirty="0"/>
          </a:p>
        </p:txBody>
      </p:sp>
      <p:pic>
        <p:nvPicPr>
          <p:cNvPr id="87044" name="Picture 4" descr="Port_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362200"/>
            <a:ext cx="183197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 descr="Port_simplesub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25" y="2362200"/>
            <a:ext cx="183197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2811463" y="4665663"/>
            <a:ext cx="1747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исходное</a:t>
            </a:r>
          </a:p>
          <a:p>
            <a:pPr algn="ctr"/>
            <a:r>
              <a:rPr lang="ru-RU" sz="2000" dirty="0"/>
              <a:t>изображение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4778375" y="4665663"/>
            <a:ext cx="17478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искаженное</a:t>
            </a:r>
          </a:p>
          <a:p>
            <a:pPr algn="ctr"/>
            <a:r>
              <a:rPr lang="ru-RU" sz="2000" dirty="0"/>
              <a:t>изображение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1438"/>
            <a:ext cx="7793038" cy="1143001"/>
          </a:xfrm>
        </p:spPr>
        <p:txBody>
          <a:bodyPr/>
          <a:lstStyle/>
          <a:p>
            <a:pPr eaLnBrk="1" hangingPunct="1"/>
            <a:r>
              <a:rPr lang="ru-RU" dirty="0" smtClean="0"/>
              <a:t>Метрики качества</a:t>
            </a: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685800" y="12954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dirty="0"/>
              <a:t>Среднеквадратичная ошибка </a:t>
            </a:r>
            <a:r>
              <a:rPr lang="en-US" dirty="0"/>
              <a:t>(MSE)</a:t>
            </a:r>
            <a:endParaRPr lang="ru-RU" dirty="0"/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dirty="0"/>
              <a:t>Пиковое отношение сигнал</a:t>
            </a:r>
            <a:r>
              <a:rPr lang="en-US" dirty="0"/>
              <a:t>/</a:t>
            </a:r>
            <a:r>
              <a:rPr lang="ru-RU" dirty="0"/>
              <a:t>шум (</a:t>
            </a:r>
            <a:r>
              <a:rPr lang="en-US" dirty="0"/>
              <a:t>PSNR)</a:t>
            </a:r>
            <a:endParaRPr lang="ru-RU" dirty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765300" y="2009775"/>
          <a:ext cx="3465513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Формула" r:id="rId4" imgW="1409400" imgH="431640" progId="Equation.3">
                  <p:embed/>
                </p:oleObj>
              </mc:Choice>
              <mc:Fallback>
                <p:oleObj name="Формула" r:id="rId4" imgW="14094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2009775"/>
                        <a:ext cx="3465513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1739900" y="4191000"/>
          <a:ext cx="34512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Формула" r:id="rId6" imgW="1307880" imgH="419040" progId="Equation.3">
                  <p:embed/>
                </p:oleObj>
              </mc:Choice>
              <mc:Fallback>
                <p:oleObj name="Формула" r:id="rId6" imgW="130788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4191000"/>
                        <a:ext cx="3451225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5516563" y="2438400"/>
            <a:ext cx="2513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 – </a:t>
            </a:r>
            <a:r>
              <a:rPr lang="ru-RU"/>
              <a:t>число пикселей</a:t>
            </a:r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5540375" y="4256088"/>
            <a:ext cx="2359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 – </a:t>
            </a:r>
            <a:r>
              <a:rPr lang="ru-RU"/>
              <a:t>максимальное</a:t>
            </a:r>
          </a:p>
          <a:p>
            <a:r>
              <a:rPr lang="ru-RU"/>
              <a:t>значение пикселя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1438"/>
            <a:ext cx="7793038" cy="1143001"/>
          </a:xfrm>
        </p:spPr>
        <p:txBody>
          <a:bodyPr/>
          <a:lstStyle/>
          <a:p>
            <a:pPr eaLnBrk="1" hangingPunct="1"/>
            <a:r>
              <a:rPr lang="ru-RU" dirty="0" smtClean="0"/>
              <a:t>Метрики качества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457200" y="12192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/>
              <a:t>PSNR </a:t>
            </a:r>
            <a:r>
              <a:rPr lang="ru-RU"/>
              <a:t>и </a:t>
            </a:r>
            <a:r>
              <a:rPr lang="en-US"/>
              <a:t>MSE </a:t>
            </a:r>
            <a:r>
              <a:rPr lang="ru-RU"/>
              <a:t>не учитывают особенности человеческого восприятия!</a:t>
            </a:r>
          </a:p>
        </p:txBody>
      </p:sp>
      <p:pic>
        <p:nvPicPr>
          <p:cNvPr id="88068" name="Picture 8" descr="Lena_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162175"/>
            <a:ext cx="334645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Text Box 9"/>
          <p:cNvSpPr txBox="1">
            <a:spLocks noChangeArrowheads="1"/>
          </p:cNvSpPr>
          <p:nvPr/>
        </p:nvSpPr>
        <p:spPr bwMode="auto">
          <a:xfrm>
            <a:off x="5334000" y="3533775"/>
            <a:ext cx="1322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Оригинал</a:t>
            </a:r>
          </a:p>
        </p:txBody>
      </p:sp>
      <p:sp>
        <p:nvSpPr>
          <p:cNvPr id="88070" name="Text Box 10"/>
          <p:cNvSpPr txBox="1">
            <a:spLocks noChangeArrowheads="1"/>
          </p:cNvSpPr>
          <p:nvPr/>
        </p:nvSpPr>
        <p:spPr bwMode="auto">
          <a:xfrm>
            <a:off x="5537200" y="6521450"/>
            <a:ext cx="345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dirty="0"/>
              <a:t>Далее будут использованы рисунки из статьи</a:t>
            </a:r>
          </a:p>
          <a:p>
            <a:r>
              <a:rPr lang="en-US" sz="800" dirty="0"/>
              <a:t>Wang, </a:t>
            </a:r>
            <a:r>
              <a:rPr lang="en-US" sz="800" dirty="0" err="1"/>
              <a:t>Bovik</a:t>
            </a:r>
            <a:r>
              <a:rPr lang="en-US" sz="800" dirty="0"/>
              <a:t>, Lu “WHY IS IMAGE QUALITY ASSESMENT SO DIFFICULT?”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1438"/>
            <a:ext cx="7793038" cy="1143001"/>
          </a:xfrm>
        </p:spPr>
        <p:txBody>
          <a:bodyPr/>
          <a:lstStyle/>
          <a:p>
            <a:pPr eaLnBrk="1" hangingPunct="1"/>
            <a:r>
              <a:rPr lang="ru-RU" dirty="0" smtClean="0"/>
              <a:t>Метрики качества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533400" y="10668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ru-RU"/>
              <a:t>У этих изображений одинаковые </a:t>
            </a:r>
            <a:r>
              <a:rPr lang="en-US"/>
              <a:t>PSNR </a:t>
            </a:r>
            <a:r>
              <a:rPr lang="ru-RU"/>
              <a:t>с оригиналом (примерно 25 </a:t>
            </a:r>
            <a:r>
              <a:rPr lang="en-US"/>
              <a:t>dB)</a:t>
            </a:r>
            <a:endParaRPr lang="ru-RU"/>
          </a:p>
        </p:txBody>
      </p:sp>
      <p:sp>
        <p:nvSpPr>
          <p:cNvPr id="89092" name="Text Box 5"/>
          <p:cNvSpPr txBox="1">
            <a:spLocks noChangeArrowheads="1"/>
          </p:cNvSpPr>
          <p:nvPr/>
        </p:nvSpPr>
        <p:spPr bwMode="auto">
          <a:xfrm>
            <a:off x="685800" y="5486400"/>
            <a:ext cx="3201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Повышена контрастность</a:t>
            </a:r>
          </a:p>
        </p:txBody>
      </p:sp>
      <p:pic>
        <p:nvPicPr>
          <p:cNvPr id="89093" name="Picture 6" descr="Lena_Gau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81200"/>
            <a:ext cx="334645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7" descr="Lena_Contra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981200"/>
            <a:ext cx="334645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5" name="Text Box 8"/>
          <p:cNvSpPr txBox="1">
            <a:spLocks noChangeArrowheads="1"/>
          </p:cNvSpPr>
          <p:nvPr/>
        </p:nvSpPr>
        <p:spPr bwMode="auto">
          <a:xfrm>
            <a:off x="4545013" y="5486400"/>
            <a:ext cx="3684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Добавлен белый гауссов шум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"/>
            <a:ext cx="7793038" cy="1143001"/>
          </a:xfrm>
        </p:spPr>
        <p:txBody>
          <a:bodyPr/>
          <a:lstStyle/>
          <a:p>
            <a:pPr eaLnBrk="1" hangingPunct="1"/>
            <a:r>
              <a:rPr lang="ru-RU" dirty="0" smtClean="0"/>
              <a:t>Метрики качества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838200" y="12192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ru-RU"/>
              <a:t>И у этих – тоже примерно 25 </a:t>
            </a:r>
            <a:r>
              <a:rPr lang="en-US"/>
              <a:t>dB</a:t>
            </a:r>
            <a:r>
              <a:rPr lang="ru-RU"/>
              <a:t>!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19163" y="5233988"/>
            <a:ext cx="3419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Добавлен импульсный шум</a:t>
            </a:r>
          </a:p>
        </p:txBody>
      </p:sp>
      <p:sp>
        <p:nvSpPr>
          <p:cNvPr id="90117" name="Text Box 7"/>
          <p:cNvSpPr txBox="1">
            <a:spLocks noChangeArrowheads="1"/>
          </p:cNvSpPr>
          <p:nvPr/>
        </p:nvSpPr>
        <p:spPr bwMode="auto">
          <a:xfrm>
            <a:off x="5943600" y="5233988"/>
            <a:ext cx="1317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Размытие</a:t>
            </a:r>
          </a:p>
        </p:txBody>
      </p:sp>
      <p:pic>
        <p:nvPicPr>
          <p:cNvPr id="90118" name="Picture 8" descr="Lena_Bl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8225" y="1819275"/>
            <a:ext cx="33432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Picture 9" descr="Lena_Impu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9163" y="1804988"/>
            <a:ext cx="33432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88963" y="-71438"/>
            <a:ext cx="7793037" cy="1143001"/>
          </a:xfrm>
        </p:spPr>
        <p:txBody>
          <a:bodyPr/>
          <a:lstStyle/>
          <a:p>
            <a:pPr eaLnBrk="1" hangingPunct="1"/>
            <a:r>
              <a:rPr lang="ru-RU" dirty="0" smtClean="0"/>
              <a:t>Метрики качества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838200" y="10668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ru-RU"/>
              <a:t>И у этого – тоже!</a:t>
            </a:r>
          </a:p>
        </p:txBody>
      </p:sp>
      <p:sp>
        <p:nvSpPr>
          <p:cNvPr id="91140" name="Text Box 5"/>
          <p:cNvSpPr txBox="1">
            <a:spLocks noChangeArrowheads="1"/>
          </p:cNvSpPr>
          <p:nvPr/>
        </p:nvSpPr>
        <p:spPr bwMode="auto">
          <a:xfrm>
            <a:off x="2606675" y="5138738"/>
            <a:ext cx="4027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Артефакт блочности после </a:t>
            </a:r>
            <a:r>
              <a:rPr lang="en-US"/>
              <a:t>JPEG</a:t>
            </a:r>
            <a:endParaRPr lang="ru-RU"/>
          </a:p>
        </p:txBody>
      </p:sp>
      <p:pic>
        <p:nvPicPr>
          <p:cNvPr id="91141" name="Picture 8" descr="Lena_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638300"/>
            <a:ext cx="33432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1438"/>
            <a:ext cx="7793038" cy="1143001"/>
          </a:xfrm>
        </p:spPr>
        <p:txBody>
          <a:bodyPr/>
          <a:lstStyle/>
          <a:p>
            <a:pPr eaLnBrk="1" hangingPunct="1"/>
            <a:r>
              <a:rPr lang="ru-RU" dirty="0" smtClean="0"/>
              <a:t>Метрики качества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685800" y="1066800"/>
            <a:ext cx="792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ru-RU"/>
              <a:t>Вывод: </a:t>
            </a:r>
            <a:r>
              <a:rPr lang="en-US"/>
              <a:t>PSNR </a:t>
            </a:r>
            <a:r>
              <a:rPr lang="ru-RU"/>
              <a:t>не всегда отражает реальный видимый уровень искажений.</a:t>
            </a:r>
            <a:endParaRPr lang="en-US"/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ru-RU"/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ru-RU"/>
              <a:t>Как улучшить?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</a:pPr>
            <a:endParaRPr lang="ru-RU"/>
          </a:p>
          <a:p>
            <a:pPr marL="2151063" lvl="1" indent="-53340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ru-RU"/>
              <a:t>Использовать функцию чувствительности глаза к различным частотам</a:t>
            </a:r>
            <a:r>
              <a:rPr lang="en-US"/>
              <a:t> (CSF)</a:t>
            </a:r>
            <a:endParaRPr lang="ru-RU"/>
          </a:p>
          <a:p>
            <a:pPr marL="2151063" lvl="1" indent="-53340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ru-RU"/>
              <a:t>Использовать свойство маскировки</a:t>
            </a:r>
          </a:p>
          <a:p>
            <a:pPr marL="2151063" lvl="1" indent="-53340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ru-RU"/>
              <a:t>Использовать равномерные к восприятию цветовые пространства (</a:t>
            </a:r>
            <a:r>
              <a:rPr lang="en-US"/>
              <a:t>CIE Lab, CIEDE2000)</a:t>
            </a:r>
            <a:endParaRPr lang="ru-RU"/>
          </a:p>
        </p:txBody>
      </p:sp>
      <p:sp>
        <p:nvSpPr>
          <p:cNvPr id="92164" name="AutoShape 9"/>
          <p:cNvSpPr>
            <a:spLocks/>
          </p:cNvSpPr>
          <p:nvPr/>
        </p:nvSpPr>
        <p:spPr bwMode="auto">
          <a:xfrm>
            <a:off x="2114550" y="3109913"/>
            <a:ext cx="228600" cy="1600200"/>
          </a:xfrm>
          <a:prstGeom prst="leftBrace">
            <a:avLst>
              <a:gd name="adj1" fmla="val 58333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65" name="Text Box 11"/>
          <p:cNvSpPr txBox="1">
            <a:spLocks noChangeArrowheads="1"/>
          </p:cNvSpPr>
          <p:nvPr/>
        </p:nvSpPr>
        <p:spPr bwMode="auto">
          <a:xfrm>
            <a:off x="400050" y="3548063"/>
            <a:ext cx="14589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HVS models</a:t>
            </a:r>
          </a:p>
          <a:p>
            <a:pPr algn="ctr"/>
            <a:r>
              <a:rPr lang="ru-RU" sz="1000"/>
              <a:t>(</a:t>
            </a:r>
            <a:r>
              <a:rPr lang="en-US" sz="1000"/>
              <a:t>human visual system)</a:t>
            </a:r>
            <a:endParaRPr lang="ru-RU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88963" y="-71438"/>
            <a:ext cx="7793037" cy="1143001"/>
          </a:xfrm>
        </p:spPr>
        <p:txBody>
          <a:bodyPr/>
          <a:lstStyle/>
          <a:p>
            <a:pPr eaLnBrk="1" hangingPunct="1"/>
            <a:r>
              <a:rPr lang="ru-RU" smtClean="0"/>
              <a:t>Спецэффекты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7772400" cy="4114800"/>
          </a:xfrm>
        </p:spPr>
        <p:txBody>
          <a:bodyPr/>
          <a:lstStyle/>
          <a:p>
            <a:pPr eaLnBrk="1" hangingPunct="1"/>
            <a:r>
              <a:rPr lang="ru-RU" sz="2800" smtClean="0"/>
              <a:t>Рассмотрим</a:t>
            </a:r>
          </a:p>
          <a:p>
            <a:pPr lvl="1" eaLnBrk="1" hangingPunct="1"/>
            <a:r>
              <a:rPr lang="ru-RU" sz="2400" smtClean="0"/>
              <a:t>Тиснение</a:t>
            </a:r>
          </a:p>
          <a:p>
            <a:pPr lvl="1" eaLnBrk="1" hangingPunct="1"/>
            <a:r>
              <a:rPr lang="ru-RU" sz="2400" smtClean="0"/>
              <a:t>Негатив</a:t>
            </a:r>
          </a:p>
          <a:p>
            <a:pPr lvl="1" eaLnBrk="1" hangingPunct="1"/>
            <a:r>
              <a:rPr lang="ru-RU" sz="2400" smtClean="0"/>
              <a:t>«Светящиеся» края</a:t>
            </a:r>
          </a:p>
          <a:p>
            <a:pPr lvl="1" eaLnBrk="1" hangingPunct="1"/>
            <a:r>
              <a:rPr lang="ru-RU" sz="2400" smtClean="0"/>
              <a:t>Геометрические эффекты</a:t>
            </a:r>
          </a:p>
          <a:p>
            <a:pPr lvl="2" eaLnBrk="1" hangingPunct="1"/>
            <a:r>
              <a:rPr lang="ru-RU" sz="2000" smtClean="0"/>
              <a:t>Перенос</a:t>
            </a:r>
            <a:r>
              <a:rPr lang="en-US" sz="2000" smtClean="0"/>
              <a:t>/</a:t>
            </a:r>
            <a:r>
              <a:rPr lang="ru-RU" sz="2000" smtClean="0"/>
              <a:t>поворот</a:t>
            </a:r>
          </a:p>
          <a:p>
            <a:pPr lvl="2" eaLnBrk="1" hangingPunct="1"/>
            <a:r>
              <a:rPr lang="ru-RU" sz="2000" smtClean="0"/>
              <a:t>Искажение</a:t>
            </a:r>
          </a:p>
          <a:p>
            <a:pPr lvl="1" eaLnBrk="1" hangingPunct="1"/>
            <a:r>
              <a:rPr lang="ru-RU" sz="2400" smtClean="0"/>
              <a:t>«Эффект стекла»</a:t>
            </a:r>
          </a:p>
          <a:p>
            <a:pPr lvl="2" eaLnBrk="1" hangingPunct="1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1438"/>
            <a:ext cx="7793038" cy="1143001"/>
          </a:xfrm>
        </p:spPr>
        <p:txBody>
          <a:bodyPr/>
          <a:lstStyle/>
          <a:p>
            <a:pPr eaLnBrk="1" hangingPunct="1"/>
            <a:r>
              <a:rPr lang="ru-RU" smtClean="0"/>
              <a:t>Тиснение</a:t>
            </a:r>
          </a:p>
        </p:txBody>
      </p:sp>
      <p:graphicFrame>
        <p:nvGraphicFramePr>
          <p:cNvPr id="25602" name="Object 5"/>
          <p:cNvGraphicFramePr>
            <a:graphicFrameLocks noChangeAspect="1"/>
          </p:cNvGraphicFramePr>
          <p:nvPr/>
        </p:nvGraphicFramePr>
        <p:xfrm>
          <a:off x="1295400" y="1785938"/>
          <a:ext cx="1531938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59" name="Формула" r:id="rId3" imgW="799920" imgH="711000" progId="Equation.3">
                  <p:embed/>
                </p:oleObj>
              </mc:Choice>
              <mc:Fallback>
                <p:oleObj name="Формула" r:id="rId3" imgW="799920" imgH="71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785938"/>
                        <a:ext cx="1531938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3100388" y="2090738"/>
            <a:ext cx="4595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Фильтр + сдвиг яркости, нормировка…</a:t>
            </a:r>
          </a:p>
        </p:txBody>
      </p:sp>
      <p:pic>
        <p:nvPicPr>
          <p:cNvPr id="25605" name="Picture 9" descr="D:\Works\dmoroz\Projects\Science\Lecture\c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309938"/>
            <a:ext cx="33274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0" descr="D:\Works\dmoroz\Projects\Science\Lecture\relie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3309938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88963" y="-71438"/>
            <a:ext cx="7793037" cy="1143001"/>
          </a:xfrm>
        </p:spPr>
        <p:txBody>
          <a:bodyPr/>
          <a:lstStyle/>
          <a:p>
            <a:pPr eaLnBrk="1" hangingPunct="1"/>
            <a:r>
              <a:rPr lang="ru-RU" smtClean="0"/>
              <a:t>Цифровой негатив</a:t>
            </a:r>
          </a:p>
        </p:txBody>
      </p:sp>
      <p:pic>
        <p:nvPicPr>
          <p:cNvPr id="26628" name="Picture 5" descr="D:\Works\dmoroz\Projects\Science\Lecture\msu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000250"/>
            <a:ext cx="3113088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D:\Works\dmoroz\Projects\Science\Lecture\msu_ne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000250"/>
            <a:ext cx="31242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26" name="Object 7"/>
          <p:cNvGraphicFramePr>
            <a:graphicFrameLocks noChangeAspect="1"/>
          </p:cNvGraphicFramePr>
          <p:nvPr/>
        </p:nvGraphicFramePr>
        <p:xfrm>
          <a:off x="2362200" y="5124450"/>
          <a:ext cx="3687763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3" name="Equation" r:id="rId5" imgW="2628720" imgH="203040" progId="Equation.3">
                  <p:embed/>
                </p:oleObj>
              </mc:Choice>
              <mc:Fallback>
                <p:oleObj name="Equation" r:id="rId5" imgW="262872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124450"/>
                        <a:ext cx="3687763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Что такое гистограмма? 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77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Гистограмма – это график распределения </a:t>
            </a:r>
            <a:r>
              <a:rPr lang="ru-RU" dirty="0" smtClean="0"/>
              <a:t>яркостей </a:t>
            </a:r>
            <a:r>
              <a:rPr lang="ru-RU" dirty="0"/>
              <a:t>на изображении. На горизонтальной оси - шкала яркостей тонов от белого до черного, на вертикальной оси - число пикселей заданной яркости.</a:t>
            </a:r>
          </a:p>
          <a:p>
            <a:endParaRPr lang="ru-RU" dirty="0"/>
          </a:p>
        </p:txBody>
      </p:sp>
      <p:pic>
        <p:nvPicPr>
          <p:cNvPr id="34820" name="Picture 4" descr="D:\Works\dmoroz\Projects\Science\Lecture\dark_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12420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D:\Works\dmoroz\Projects\Science\Lecture\dark_his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124200"/>
            <a:ext cx="2743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343400" y="42672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0</a:t>
            </a:r>
            <a:endParaRPr lang="en-US" sz="1600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932613" y="4295775"/>
            <a:ext cx="517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255</a:t>
            </a:r>
            <a:endParaRPr lang="en-US" sz="1600"/>
          </a:p>
        </p:txBody>
      </p:sp>
      <p:pic>
        <p:nvPicPr>
          <p:cNvPr id="34824" name="Picture 8" descr="D:\Works\dmoroz\Projects\Science\Lecture\dim_hist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724400"/>
            <a:ext cx="27432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4344988" y="5932488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0</a:t>
            </a:r>
            <a:endParaRPr lang="en-US" sz="1600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996113" y="5942013"/>
            <a:ext cx="517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255</a:t>
            </a:r>
            <a:endParaRPr lang="en-US" sz="1600"/>
          </a:p>
        </p:txBody>
      </p:sp>
      <p:pic>
        <p:nvPicPr>
          <p:cNvPr id="34827" name="Picture 11" descr="D:\Works\dmoroz\Projects\Science\Lecture\dim_phot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4648200"/>
            <a:ext cx="175260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3276600" y="53340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3276600" y="3733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1438"/>
            <a:ext cx="7793038" cy="1143001"/>
          </a:xfrm>
        </p:spPr>
        <p:txBody>
          <a:bodyPr/>
          <a:lstStyle/>
          <a:p>
            <a:pPr eaLnBrk="1" hangingPunct="1"/>
            <a:r>
              <a:rPr lang="ru-RU" smtClean="0"/>
              <a:t>Светящиеся края</a:t>
            </a:r>
          </a:p>
        </p:txBody>
      </p:sp>
      <p:pic>
        <p:nvPicPr>
          <p:cNvPr id="114691" name="Picture 6" descr="D:\Works\dmoroz\Projects\Science\Lecture\msu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312420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7" descr="D:\Works\dmoroz\Projects\Science\Lecture\ed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828800"/>
            <a:ext cx="312420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3" name="Text Box 8"/>
          <p:cNvSpPr txBox="1">
            <a:spLocks noChangeArrowheads="1"/>
          </p:cNvSpPr>
          <p:nvPr/>
        </p:nvSpPr>
        <p:spPr bwMode="auto">
          <a:xfrm>
            <a:off x="914400" y="4648200"/>
            <a:ext cx="701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Медианный фильтра + выделение краев + фильтр «максимума»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1438"/>
            <a:ext cx="7793038" cy="1143001"/>
          </a:xfrm>
        </p:spPr>
        <p:txBody>
          <a:bodyPr/>
          <a:lstStyle/>
          <a:p>
            <a:pPr eaLnBrk="1" hangingPunct="1"/>
            <a:r>
              <a:rPr lang="ru-RU" smtClean="0"/>
              <a:t>Перенос</a:t>
            </a:r>
            <a:r>
              <a:rPr lang="en-US" smtClean="0"/>
              <a:t>/</a:t>
            </a:r>
            <a:r>
              <a:rPr lang="ru-RU" smtClean="0"/>
              <a:t>поворот</a:t>
            </a:r>
          </a:p>
        </p:txBody>
      </p:sp>
      <p:pic>
        <p:nvPicPr>
          <p:cNvPr id="115715" name="Picture 6" descr="D:\Works\dmoroz\Projects\Science\Lecture\rot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6553200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6" name="Text Box 7"/>
          <p:cNvSpPr txBox="1">
            <a:spLocks noChangeArrowheads="1"/>
          </p:cNvSpPr>
          <p:nvPr/>
        </p:nvSpPr>
        <p:spPr bwMode="auto">
          <a:xfrm>
            <a:off x="1371600" y="4137025"/>
            <a:ext cx="53562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Перенос</a:t>
            </a:r>
            <a:r>
              <a:rPr lang="en-US" sz="1800"/>
              <a:t>: </a:t>
            </a:r>
            <a:r>
              <a:rPr lang="ru-RU" sz="1800"/>
              <a:t/>
            </a:r>
            <a:br>
              <a:rPr lang="ru-RU" sz="1800"/>
            </a:br>
            <a:r>
              <a:rPr lang="ru-RU" sz="1800"/>
              <a:t>	</a:t>
            </a:r>
            <a:r>
              <a:rPr lang="en-US" sz="1800" i="1"/>
              <a:t>x</a:t>
            </a:r>
            <a:r>
              <a:rPr lang="en-US" sz="1800"/>
              <a:t>(</a:t>
            </a:r>
            <a:r>
              <a:rPr lang="en-US" sz="1800" i="1"/>
              <a:t>k; l</a:t>
            </a:r>
            <a:r>
              <a:rPr lang="en-US" sz="1800"/>
              <a:t>) = </a:t>
            </a:r>
            <a:r>
              <a:rPr lang="en-US" sz="1800" i="1"/>
              <a:t>k </a:t>
            </a:r>
            <a:r>
              <a:rPr lang="en-US" sz="1800"/>
              <a:t>+ 50; </a:t>
            </a:r>
            <a:r>
              <a:rPr lang="en-US" sz="1800" i="1"/>
              <a:t>y</a:t>
            </a:r>
            <a:r>
              <a:rPr lang="en-US" sz="1800"/>
              <a:t>(</a:t>
            </a:r>
            <a:r>
              <a:rPr lang="en-US" sz="1800" i="1"/>
              <a:t>k; l</a:t>
            </a:r>
            <a:r>
              <a:rPr lang="en-US" sz="1800"/>
              <a:t>) = </a:t>
            </a:r>
            <a:r>
              <a:rPr lang="en-US" sz="1800" i="1"/>
              <a:t>l</a:t>
            </a:r>
            <a:r>
              <a:rPr lang="en-US" sz="1800"/>
              <a:t>;</a:t>
            </a:r>
          </a:p>
          <a:p>
            <a:r>
              <a:rPr lang="ru-RU" sz="1800"/>
              <a:t>Поворот</a:t>
            </a:r>
            <a:r>
              <a:rPr lang="en-US" sz="1800"/>
              <a:t>: </a:t>
            </a:r>
            <a:endParaRPr lang="ru-RU" sz="1800"/>
          </a:p>
          <a:p>
            <a:r>
              <a:rPr lang="ru-RU" sz="1800"/>
              <a:t>	</a:t>
            </a:r>
            <a:r>
              <a:rPr lang="en-US" sz="1800" i="1"/>
              <a:t>x</a:t>
            </a:r>
            <a:r>
              <a:rPr lang="en-US" sz="1800"/>
              <a:t>(</a:t>
            </a:r>
            <a:r>
              <a:rPr lang="en-US" sz="1800" i="1"/>
              <a:t>k; l</a:t>
            </a:r>
            <a:r>
              <a:rPr lang="en-US" sz="1800"/>
              <a:t>) = (</a:t>
            </a:r>
            <a:r>
              <a:rPr lang="en-US" sz="1800" i="1"/>
              <a:t>k . x</a:t>
            </a:r>
            <a:r>
              <a:rPr lang="en-US" sz="1800"/>
              <a:t>0)</a:t>
            </a:r>
            <a:r>
              <a:rPr lang="en-US" sz="1800" i="1"/>
              <a:t>cos</a:t>
            </a:r>
            <a:r>
              <a:rPr lang="en-US" sz="1800"/>
              <a:t>(</a:t>
            </a:r>
            <a:r>
              <a:rPr lang="en-US" sz="1800" i="1"/>
              <a:t>µ</a:t>
            </a:r>
            <a:r>
              <a:rPr lang="en-US" sz="1800"/>
              <a:t>) + (</a:t>
            </a:r>
            <a:r>
              <a:rPr lang="en-US" sz="1800" i="1"/>
              <a:t>l . y</a:t>
            </a:r>
            <a:r>
              <a:rPr lang="en-US" sz="1800"/>
              <a:t>0)</a:t>
            </a:r>
            <a:r>
              <a:rPr lang="en-US" sz="1800" i="1"/>
              <a:t>sin</a:t>
            </a:r>
            <a:r>
              <a:rPr lang="en-US" sz="1800"/>
              <a:t>(</a:t>
            </a:r>
            <a:r>
              <a:rPr lang="en-US" sz="1800" i="1"/>
              <a:t>µ</a:t>
            </a:r>
            <a:r>
              <a:rPr lang="en-US" sz="1800"/>
              <a:t>) + </a:t>
            </a:r>
            <a:r>
              <a:rPr lang="en-US" sz="1800" i="1"/>
              <a:t>x</a:t>
            </a:r>
            <a:r>
              <a:rPr lang="en-US" sz="1800"/>
              <a:t>0;</a:t>
            </a:r>
          </a:p>
          <a:p>
            <a:r>
              <a:rPr lang="ru-RU" sz="1800" i="1"/>
              <a:t>	</a:t>
            </a:r>
            <a:r>
              <a:rPr lang="en-US" sz="1800" i="1"/>
              <a:t>y</a:t>
            </a:r>
            <a:r>
              <a:rPr lang="en-US" sz="1800"/>
              <a:t>(</a:t>
            </a:r>
            <a:r>
              <a:rPr lang="en-US" sz="1800" i="1"/>
              <a:t>k; l</a:t>
            </a:r>
            <a:r>
              <a:rPr lang="en-US" sz="1800"/>
              <a:t>) = </a:t>
            </a:r>
            <a:r>
              <a:rPr lang="en-US" sz="1800" i="1"/>
              <a:t>.</a:t>
            </a:r>
            <a:r>
              <a:rPr lang="en-US" sz="1800"/>
              <a:t>(</a:t>
            </a:r>
            <a:r>
              <a:rPr lang="en-US" sz="1800" i="1"/>
              <a:t>k . x</a:t>
            </a:r>
            <a:r>
              <a:rPr lang="en-US" sz="1800"/>
              <a:t>0)</a:t>
            </a:r>
            <a:r>
              <a:rPr lang="en-US" sz="1800" i="1"/>
              <a:t>sin</a:t>
            </a:r>
            <a:r>
              <a:rPr lang="en-US" sz="1800"/>
              <a:t>(</a:t>
            </a:r>
            <a:r>
              <a:rPr lang="en-US" sz="1800" i="1"/>
              <a:t>µ</a:t>
            </a:r>
            <a:r>
              <a:rPr lang="en-US" sz="1800"/>
              <a:t>) + (</a:t>
            </a:r>
            <a:r>
              <a:rPr lang="en-US" sz="1800" i="1"/>
              <a:t>l . y</a:t>
            </a:r>
            <a:r>
              <a:rPr lang="en-US" sz="1800"/>
              <a:t>0)</a:t>
            </a:r>
            <a:r>
              <a:rPr lang="en-US" sz="1800" i="1"/>
              <a:t>cos</a:t>
            </a:r>
            <a:r>
              <a:rPr lang="en-US" sz="1800"/>
              <a:t>(</a:t>
            </a:r>
            <a:r>
              <a:rPr lang="en-US" sz="1800" i="1"/>
              <a:t>µ</a:t>
            </a:r>
            <a:r>
              <a:rPr lang="en-US" sz="1800"/>
              <a:t>) + </a:t>
            </a:r>
            <a:r>
              <a:rPr lang="en-US" sz="1800" i="1"/>
              <a:t>y</a:t>
            </a:r>
            <a:r>
              <a:rPr lang="en-US" sz="1800"/>
              <a:t>0;</a:t>
            </a:r>
          </a:p>
          <a:p>
            <a:r>
              <a:rPr lang="en-US" sz="1800" i="1"/>
              <a:t>x</a:t>
            </a:r>
            <a:r>
              <a:rPr lang="en-US" sz="1800"/>
              <a:t>0 = </a:t>
            </a:r>
            <a:r>
              <a:rPr lang="en-US" sz="1800" i="1"/>
              <a:t>y</a:t>
            </a:r>
            <a:r>
              <a:rPr lang="en-US" sz="1800"/>
              <a:t>0 = 256</a:t>
            </a:r>
            <a:r>
              <a:rPr lang="ru-RU" sz="1800" i="1"/>
              <a:t>.</a:t>
            </a:r>
            <a:r>
              <a:rPr lang="en-US" sz="1800"/>
              <a:t>5 </a:t>
            </a:r>
            <a:r>
              <a:rPr lang="ru-RU" sz="1800"/>
              <a:t>(центр поворота)</a:t>
            </a:r>
            <a:r>
              <a:rPr lang="en-US" sz="1800"/>
              <a:t>, </a:t>
            </a:r>
            <a:r>
              <a:rPr lang="en-US" sz="1800" i="1"/>
              <a:t>µ </a:t>
            </a:r>
            <a:r>
              <a:rPr lang="en-US" sz="1800"/>
              <a:t>=</a:t>
            </a:r>
            <a:r>
              <a:rPr lang="ru-RU" sz="1800"/>
              <a:t> </a:t>
            </a:r>
            <a:r>
              <a:rPr lang="en-US" sz="1800">
                <a:sym typeface="Symbol" pitchFamily="18" charset="2"/>
              </a:rPr>
              <a:t>/6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1438"/>
            <a:ext cx="7793038" cy="1143001"/>
          </a:xfrm>
        </p:spPr>
        <p:txBody>
          <a:bodyPr/>
          <a:lstStyle/>
          <a:p>
            <a:pPr eaLnBrk="1" hangingPunct="1"/>
            <a:r>
              <a:rPr lang="ru-RU" smtClean="0"/>
              <a:t>«Волны»</a:t>
            </a:r>
          </a:p>
        </p:txBody>
      </p:sp>
      <p:sp>
        <p:nvSpPr>
          <p:cNvPr id="116739" name="Text Box 4"/>
          <p:cNvSpPr txBox="1">
            <a:spLocks noChangeArrowheads="1"/>
          </p:cNvSpPr>
          <p:nvPr/>
        </p:nvSpPr>
        <p:spPr bwMode="auto">
          <a:xfrm>
            <a:off x="1600200" y="4343400"/>
            <a:ext cx="4765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Волны 1</a:t>
            </a:r>
            <a:r>
              <a:rPr lang="en-US" sz="1800"/>
              <a:t>: </a:t>
            </a:r>
            <a:r>
              <a:rPr lang="ru-RU" sz="1800"/>
              <a:t/>
            </a:r>
            <a:br>
              <a:rPr lang="ru-RU" sz="1800"/>
            </a:br>
            <a:r>
              <a:rPr lang="ru-RU" sz="1800"/>
              <a:t>	</a:t>
            </a:r>
            <a:r>
              <a:rPr lang="en-US" sz="1800" i="1">
                <a:latin typeface="CMMI12"/>
              </a:rPr>
              <a:t>x</a:t>
            </a:r>
            <a:r>
              <a:rPr lang="en-US" sz="1800">
                <a:latin typeface="CMR17"/>
              </a:rPr>
              <a:t>(</a:t>
            </a:r>
            <a:r>
              <a:rPr lang="en-US" sz="1800" i="1">
                <a:latin typeface="CMMI12"/>
              </a:rPr>
              <a:t>k; l</a:t>
            </a:r>
            <a:r>
              <a:rPr lang="en-US" sz="1800">
                <a:latin typeface="CMR17"/>
              </a:rPr>
              <a:t>) = </a:t>
            </a:r>
            <a:r>
              <a:rPr lang="en-US" sz="1800" i="1">
                <a:latin typeface="CMMI12"/>
              </a:rPr>
              <a:t>k </a:t>
            </a:r>
            <a:r>
              <a:rPr lang="en-US" sz="1800">
                <a:latin typeface="CMR17"/>
              </a:rPr>
              <a:t>+ 20</a:t>
            </a:r>
            <a:r>
              <a:rPr lang="en-US" sz="1800" i="1">
                <a:latin typeface="CMMI12"/>
              </a:rPr>
              <a:t>sin</a:t>
            </a:r>
            <a:r>
              <a:rPr lang="en-US" sz="1800">
                <a:latin typeface="CMR17"/>
              </a:rPr>
              <a:t>(</a:t>
            </a:r>
            <a:r>
              <a:rPr lang="ru-RU" sz="1800">
                <a:latin typeface="CMR17"/>
              </a:rPr>
              <a:t>2</a:t>
            </a:r>
            <a:r>
              <a:rPr lang="en-US" sz="1800">
                <a:sym typeface="Symbol" pitchFamily="18" charset="2"/>
              </a:rPr>
              <a:t></a:t>
            </a:r>
            <a:r>
              <a:rPr lang="en-US" sz="1800" i="1">
                <a:latin typeface="CMMI12"/>
                <a:sym typeface="Symbol" pitchFamily="18" charset="2"/>
              </a:rPr>
              <a:t>l</a:t>
            </a:r>
            <a:r>
              <a:rPr lang="en-US" sz="1800" i="1">
                <a:sym typeface="Symbol" pitchFamily="18" charset="2"/>
              </a:rPr>
              <a:t> </a:t>
            </a:r>
            <a:r>
              <a:rPr lang="en-US" sz="1800">
                <a:sym typeface="Symbol" pitchFamily="18" charset="2"/>
              </a:rPr>
              <a:t>/ </a:t>
            </a:r>
            <a:r>
              <a:rPr lang="en-US" sz="1800">
                <a:latin typeface="CMR17"/>
              </a:rPr>
              <a:t>128); </a:t>
            </a:r>
            <a:r>
              <a:rPr lang="en-US" sz="1800" i="1">
                <a:latin typeface="CMMI12"/>
              </a:rPr>
              <a:t>y</a:t>
            </a:r>
            <a:r>
              <a:rPr lang="en-US" sz="1800">
                <a:latin typeface="CMR17"/>
              </a:rPr>
              <a:t>(</a:t>
            </a:r>
            <a:r>
              <a:rPr lang="en-US" sz="1800" i="1">
                <a:latin typeface="CMMI12"/>
              </a:rPr>
              <a:t>k; l</a:t>
            </a:r>
            <a:r>
              <a:rPr lang="en-US" sz="1800">
                <a:latin typeface="CMR17"/>
              </a:rPr>
              <a:t>) = </a:t>
            </a:r>
            <a:r>
              <a:rPr lang="en-US" sz="1800" i="1">
                <a:latin typeface="CMMI12"/>
              </a:rPr>
              <a:t>l</a:t>
            </a:r>
            <a:r>
              <a:rPr lang="en-US" sz="1800">
                <a:latin typeface="CMR17"/>
              </a:rPr>
              <a:t>;</a:t>
            </a:r>
            <a:endParaRPr lang="en-US" sz="1800"/>
          </a:p>
          <a:p>
            <a:r>
              <a:rPr lang="ru-RU" sz="1800"/>
              <a:t>Волны 2</a:t>
            </a:r>
            <a:r>
              <a:rPr lang="en-US" sz="1800"/>
              <a:t>: </a:t>
            </a:r>
            <a:endParaRPr lang="ru-RU" sz="1800"/>
          </a:p>
          <a:p>
            <a:r>
              <a:rPr lang="ru-RU" sz="1800"/>
              <a:t>	</a:t>
            </a:r>
            <a:r>
              <a:rPr lang="en-US" sz="1800" i="1">
                <a:latin typeface="CMMI12"/>
              </a:rPr>
              <a:t>x</a:t>
            </a:r>
            <a:r>
              <a:rPr lang="en-US" sz="1800">
                <a:latin typeface="CMR17"/>
              </a:rPr>
              <a:t>(</a:t>
            </a:r>
            <a:r>
              <a:rPr lang="en-US" sz="1800" i="1">
                <a:latin typeface="CMMI12"/>
              </a:rPr>
              <a:t>k; l</a:t>
            </a:r>
            <a:r>
              <a:rPr lang="en-US" sz="1800">
                <a:latin typeface="CMR17"/>
              </a:rPr>
              <a:t>) = </a:t>
            </a:r>
            <a:r>
              <a:rPr lang="en-US" sz="1800" i="1">
                <a:latin typeface="CMMI12"/>
              </a:rPr>
              <a:t>k </a:t>
            </a:r>
            <a:r>
              <a:rPr lang="en-US" sz="1800">
                <a:latin typeface="CMR17"/>
              </a:rPr>
              <a:t>+ 20</a:t>
            </a:r>
            <a:r>
              <a:rPr lang="en-US" sz="1800" i="1">
                <a:latin typeface="CMMI12"/>
              </a:rPr>
              <a:t>sin</a:t>
            </a:r>
            <a:r>
              <a:rPr lang="en-US" sz="1800">
                <a:latin typeface="CMR17"/>
              </a:rPr>
              <a:t>(2</a:t>
            </a:r>
            <a:r>
              <a:rPr lang="en-US" sz="1800">
                <a:sym typeface="Symbol" pitchFamily="18" charset="2"/>
              </a:rPr>
              <a:t></a:t>
            </a:r>
            <a:r>
              <a:rPr lang="en-US" sz="1800" i="1">
                <a:latin typeface="CMMI12"/>
              </a:rPr>
              <a:t>k</a:t>
            </a:r>
            <a:r>
              <a:rPr lang="ru-RU" sz="1800" i="1">
                <a:latin typeface="CMMI12"/>
              </a:rPr>
              <a:t> </a:t>
            </a:r>
            <a:r>
              <a:rPr lang="en-US" sz="1800" i="1">
                <a:latin typeface="CMMI12"/>
              </a:rPr>
              <a:t>/ </a:t>
            </a:r>
            <a:r>
              <a:rPr lang="en-US" sz="1800">
                <a:latin typeface="CMR17"/>
              </a:rPr>
              <a:t>30); </a:t>
            </a:r>
            <a:r>
              <a:rPr lang="en-US" sz="1800" i="1">
                <a:latin typeface="CMMI12"/>
              </a:rPr>
              <a:t>y</a:t>
            </a:r>
            <a:r>
              <a:rPr lang="en-US" sz="1800">
                <a:latin typeface="CMR17"/>
              </a:rPr>
              <a:t>(</a:t>
            </a:r>
            <a:r>
              <a:rPr lang="en-US" sz="1800" i="1">
                <a:latin typeface="CMMI12"/>
              </a:rPr>
              <a:t>k; l</a:t>
            </a:r>
            <a:r>
              <a:rPr lang="en-US" sz="1800">
                <a:latin typeface="CMR17"/>
              </a:rPr>
              <a:t>) = </a:t>
            </a:r>
            <a:r>
              <a:rPr lang="en-US" sz="1800" i="1">
                <a:latin typeface="CMMI12"/>
              </a:rPr>
              <a:t>l</a:t>
            </a:r>
            <a:r>
              <a:rPr lang="en-US" sz="1800">
                <a:latin typeface="CMR17"/>
              </a:rPr>
              <a:t>;</a:t>
            </a:r>
          </a:p>
        </p:txBody>
      </p:sp>
      <p:pic>
        <p:nvPicPr>
          <p:cNvPr id="116740" name="Picture 5" descr="D:\Works\dmoroz\Projects\Science\Lecture\wa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6553200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1438"/>
            <a:ext cx="7793038" cy="1143001"/>
          </a:xfrm>
        </p:spPr>
        <p:txBody>
          <a:bodyPr/>
          <a:lstStyle/>
          <a:p>
            <a:pPr eaLnBrk="1" hangingPunct="1"/>
            <a:r>
              <a:rPr lang="ru-RU" smtClean="0"/>
              <a:t>«Эффект стекла»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676400" y="4953000"/>
            <a:ext cx="438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	</a:t>
            </a:r>
            <a:r>
              <a:rPr lang="en-US" sz="1800" i="1">
                <a:latin typeface="CMMI12"/>
              </a:rPr>
              <a:t>x</a:t>
            </a:r>
            <a:r>
              <a:rPr lang="en-US" sz="1800">
                <a:latin typeface="CMR17"/>
              </a:rPr>
              <a:t>(</a:t>
            </a:r>
            <a:r>
              <a:rPr lang="en-US" sz="1800" i="1">
                <a:latin typeface="CMMI12"/>
              </a:rPr>
              <a:t>k; l</a:t>
            </a:r>
            <a:r>
              <a:rPr lang="en-US" sz="1800">
                <a:latin typeface="CMR17"/>
              </a:rPr>
              <a:t>) = </a:t>
            </a:r>
            <a:r>
              <a:rPr lang="en-US" sz="1800" i="1">
                <a:latin typeface="CMMI12"/>
              </a:rPr>
              <a:t>k </a:t>
            </a:r>
            <a:r>
              <a:rPr lang="en-US" sz="1800">
                <a:latin typeface="CMR17"/>
              </a:rPr>
              <a:t>+ (rand(1, 1) – 0.5) * 10; </a:t>
            </a:r>
          </a:p>
          <a:p>
            <a:r>
              <a:rPr lang="en-US" sz="1800">
                <a:latin typeface="CMR17"/>
              </a:rPr>
              <a:t>	</a:t>
            </a:r>
            <a:r>
              <a:rPr lang="en-US" sz="1800" i="1">
                <a:latin typeface="CMMI12"/>
              </a:rPr>
              <a:t>y</a:t>
            </a:r>
            <a:r>
              <a:rPr lang="en-US" sz="1800">
                <a:latin typeface="CMR17"/>
              </a:rPr>
              <a:t>(</a:t>
            </a:r>
            <a:r>
              <a:rPr lang="en-US" sz="1800" i="1">
                <a:latin typeface="CMMI12"/>
              </a:rPr>
              <a:t>k; l</a:t>
            </a:r>
            <a:r>
              <a:rPr lang="en-US" sz="1800">
                <a:latin typeface="CMR17"/>
              </a:rPr>
              <a:t>) = </a:t>
            </a:r>
            <a:r>
              <a:rPr lang="en-US" sz="1800" i="1">
                <a:latin typeface="CMMI12"/>
              </a:rPr>
              <a:t>l </a:t>
            </a:r>
            <a:r>
              <a:rPr lang="en-US" sz="1800">
                <a:latin typeface="CMR17"/>
              </a:rPr>
              <a:t>+ (rand(1, 1) – 0.5) * 10;</a:t>
            </a:r>
            <a:endParaRPr lang="en-US" sz="1800"/>
          </a:p>
        </p:txBody>
      </p:sp>
      <p:pic>
        <p:nvPicPr>
          <p:cNvPr id="117764" name="Picture 6" descr="D:\Works\dmoroz\Projects\Science\Lecture\gla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447800"/>
            <a:ext cx="3246438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 следующей лекции</a:t>
            </a:r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105400"/>
          </a:xfrm>
        </p:spPr>
        <p:txBody>
          <a:bodyPr/>
          <a:lstStyle/>
          <a:p>
            <a:r>
              <a:rPr lang="ru-RU" dirty="0" err="1" smtClean="0"/>
              <a:t>Старые-добрые</a:t>
            </a:r>
            <a:r>
              <a:rPr lang="ru-RU" dirty="0" smtClean="0"/>
              <a:t> методы распознавания объектов</a:t>
            </a:r>
          </a:p>
          <a:p>
            <a:r>
              <a:rPr lang="ru-RU" dirty="0" smtClean="0"/>
              <a:t>Сопоставление шаблонов</a:t>
            </a:r>
          </a:p>
          <a:p>
            <a:r>
              <a:rPr lang="ru-RU" dirty="0" smtClean="0"/>
              <a:t>Выделение краёв</a:t>
            </a:r>
          </a:p>
          <a:p>
            <a:r>
              <a:rPr lang="ru-RU" dirty="0" smtClean="0"/>
              <a:t>Выделение контрастных объектов</a:t>
            </a:r>
          </a:p>
          <a:p>
            <a:r>
              <a:rPr lang="ru-RU" dirty="0" smtClean="0"/>
              <a:t>Геометрические и фотометрические инварианты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162800" cy="609600"/>
          </a:xfrm>
        </p:spPr>
        <p:txBody>
          <a:bodyPr/>
          <a:lstStyle/>
          <a:p>
            <a:pPr eaLnBrk="1" hangingPunct="1"/>
            <a:r>
              <a:rPr lang="ru-RU" dirty="0" smtClean="0"/>
              <a:t>Изменение контраста изображения 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685800" y="1006475"/>
            <a:ext cx="80772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Что может не устраивать в полученном изображении:</a:t>
            </a:r>
          </a:p>
          <a:p>
            <a:endParaRPr lang="ru-RU" sz="2000" dirty="0"/>
          </a:p>
          <a:p>
            <a:pPr>
              <a:buFontTx/>
              <a:buChar char="•"/>
            </a:pPr>
            <a:r>
              <a:rPr lang="ru-RU" sz="2000" dirty="0"/>
              <a:t> Узкий или смещенный диапазон яркостей пикселей </a:t>
            </a:r>
            <a:br>
              <a:rPr lang="ru-RU" sz="2000" dirty="0"/>
            </a:br>
            <a:r>
              <a:rPr lang="ru-RU" sz="2000" dirty="0"/>
              <a:t>(тусклое или «</a:t>
            </a:r>
            <a:r>
              <a:rPr lang="ru-RU" sz="2000" dirty="0" smtClean="0"/>
              <a:t>пересвеченое</a:t>
            </a:r>
            <a:r>
              <a:rPr lang="ru-RU" sz="2000" dirty="0"/>
              <a:t>» изображение)</a:t>
            </a:r>
          </a:p>
          <a:p>
            <a:pPr>
              <a:buFontTx/>
              <a:buChar char="•"/>
            </a:pPr>
            <a:endParaRPr lang="ru-RU" sz="2000" dirty="0"/>
          </a:p>
          <a:p>
            <a:pPr>
              <a:buFontTx/>
              <a:buChar char="•"/>
            </a:pPr>
            <a:r>
              <a:rPr lang="ru-RU" sz="2000" dirty="0"/>
              <a:t> Концентрация яркостей вокруг определенных значений, </a:t>
            </a:r>
            <a:br>
              <a:rPr lang="ru-RU" sz="2000" dirty="0"/>
            </a:br>
            <a:r>
              <a:rPr lang="ru-RU" sz="2000" dirty="0"/>
              <a:t>неравномерное заполнение диапазона яркостей</a:t>
            </a:r>
            <a:br>
              <a:rPr lang="ru-RU" sz="2000" dirty="0"/>
            </a:br>
            <a:r>
              <a:rPr lang="ru-RU" sz="2000" dirty="0"/>
              <a:t>(узкий диапазон - тусклое изображение)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Коррекция - к изображению применяется преобразование </a:t>
            </a:r>
            <a:br>
              <a:rPr lang="ru-RU" sz="2000" dirty="0"/>
            </a:br>
            <a:r>
              <a:rPr lang="ru-RU" sz="2000" dirty="0"/>
              <a:t>яркостей, компенсирующий нежелательный эффект: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en-US" sz="2000" dirty="0"/>
              <a:t>		</a:t>
            </a:r>
            <a:r>
              <a:rPr lang="en-US" sz="2000" i="1" dirty="0"/>
              <a:t>y</a:t>
            </a:r>
            <a:r>
              <a:rPr lang="en-US" sz="2000" dirty="0"/>
              <a:t> – </a:t>
            </a:r>
            <a:r>
              <a:rPr lang="ru-RU" sz="2000" dirty="0"/>
              <a:t>яркость </a:t>
            </a:r>
            <a:r>
              <a:rPr lang="ru-RU" sz="2000" dirty="0" smtClean="0"/>
              <a:t>пикселя </a:t>
            </a:r>
            <a:r>
              <a:rPr lang="ru-RU" sz="2000" dirty="0"/>
              <a:t>на исходном изображении,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	</a:t>
            </a:r>
            <a:r>
              <a:rPr lang="en-US" sz="2000" i="1" dirty="0"/>
              <a:t>x</a:t>
            </a:r>
            <a:r>
              <a:rPr lang="en-US" sz="2000" dirty="0"/>
              <a:t> – </a:t>
            </a:r>
            <a:r>
              <a:rPr lang="ru-RU" sz="2000" dirty="0"/>
              <a:t>яркость </a:t>
            </a:r>
            <a:r>
              <a:rPr lang="ru-RU" sz="2000" dirty="0" smtClean="0"/>
              <a:t>пикселя </a:t>
            </a:r>
            <a:r>
              <a:rPr lang="ru-RU" sz="2000" dirty="0"/>
              <a:t>после коррекции</a:t>
            </a:r>
            <a:r>
              <a:rPr lang="en-US" sz="2000" dirty="0"/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762000" y="4724400"/>
          <a:ext cx="160972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4" imgW="685800" imgH="228600" progId="Equation.3">
                  <p:embed/>
                </p:oleObj>
              </mc:Choice>
              <mc:Fallback>
                <p:oleObj name="Equation" r:id="rId4" imgW="6858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24400"/>
                        <a:ext cx="1609725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17306</TotalTime>
  <Words>1967</Words>
  <Application>Microsoft Office PowerPoint</Application>
  <PresentationFormat>On-screen Show (4:3)</PresentationFormat>
  <Paragraphs>579</Paragraphs>
  <Slides>84</Slides>
  <Notes>55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84</vt:i4>
      </vt:variant>
    </vt:vector>
  </HeadingPairs>
  <TitlesOfParts>
    <vt:vector size="90" baseType="lpstr">
      <vt:lpstr>Blank Presentation</vt:lpstr>
      <vt:lpstr>Equation</vt:lpstr>
      <vt:lpstr>Photo Editor Photo</vt:lpstr>
      <vt:lpstr>Формула</vt:lpstr>
      <vt:lpstr>Image</vt:lpstr>
      <vt:lpstr>Bitmap Image</vt:lpstr>
      <vt:lpstr>Обработка изображений</vt:lpstr>
      <vt:lpstr>Общая информация</vt:lpstr>
      <vt:lpstr>На предыдущей лекции</vt:lpstr>
      <vt:lpstr>Обработка изображений</vt:lpstr>
      <vt:lpstr>Обработка изображений</vt:lpstr>
      <vt:lpstr>Цифровое изображение</vt:lpstr>
      <vt:lpstr>Почему оно может получиться плохо?</vt:lpstr>
      <vt:lpstr>Что такое гистограмма? </vt:lpstr>
      <vt:lpstr>Изменение контраста изображения </vt:lpstr>
      <vt:lpstr>Линейная коррекция</vt:lpstr>
      <vt:lpstr>Линейная коррекция</vt:lpstr>
      <vt:lpstr>Линейная коррекция</vt:lpstr>
      <vt:lpstr>Линейная коррекция</vt:lpstr>
      <vt:lpstr>Нелинейная коррекция</vt:lpstr>
      <vt:lpstr>Нелинейная коррекция</vt:lpstr>
      <vt:lpstr>Гамма-коррекция</vt:lpstr>
      <vt:lpstr>Нелинейная коррекция</vt:lpstr>
      <vt:lpstr>Цветовая коррекция</vt:lpstr>
      <vt:lpstr>Цветовая коррекция изображений</vt:lpstr>
      <vt:lpstr>Растяжение контрастности</vt:lpstr>
      <vt:lpstr>Растяжение контрастности</vt:lpstr>
      <vt:lpstr>Шумоподавление</vt:lpstr>
      <vt:lpstr>Цель: подавление шума</vt:lpstr>
      <vt:lpstr>Усреднение</vt:lpstr>
      <vt:lpstr>Определение свертки</vt:lpstr>
      <vt:lpstr>Основные свойства</vt:lpstr>
      <vt:lpstr>Свойства</vt:lpstr>
      <vt:lpstr>Детали реализации</vt:lpstr>
      <vt:lpstr>Детали реализации</vt:lpstr>
      <vt:lpstr>Простейшие фильтры</vt:lpstr>
      <vt:lpstr>Простейшие фильтры</vt:lpstr>
      <vt:lpstr>Простейшие фильтры</vt:lpstr>
      <vt:lpstr>Простейшие фильтры</vt:lpstr>
      <vt:lpstr>Простейшие фильтры</vt:lpstr>
      <vt:lpstr>Простейшие фильтры</vt:lpstr>
      <vt:lpstr>Сглаживание с box-фильтром</vt:lpstr>
      <vt:lpstr>Сглаживание</vt:lpstr>
      <vt:lpstr>Point Spread Function (PSF)</vt:lpstr>
      <vt:lpstr>Ядро фильтра гаусса</vt:lpstr>
      <vt:lpstr>Выбор размера ядра</vt:lpstr>
      <vt:lpstr>Выбор размера ядра</vt:lpstr>
      <vt:lpstr>Сглаживание фильтром гаусса</vt:lpstr>
      <vt:lpstr>Сравнение</vt:lpstr>
      <vt:lpstr>Свойства фильтра Гаусса</vt:lpstr>
      <vt:lpstr>Маленькая экскурсия к Фурье</vt:lpstr>
      <vt:lpstr>Фильтр Гаусса (gaussian blurring)</vt:lpstr>
      <vt:lpstr>Сепарабельность</vt:lpstr>
      <vt:lpstr>Пример</vt:lpstr>
      <vt:lpstr>Сепарабельность</vt:lpstr>
      <vt:lpstr>Виды шума</vt:lpstr>
      <vt:lpstr>Гауссов шум</vt:lpstr>
      <vt:lpstr>Подавление гауссова шума</vt:lpstr>
      <vt:lpstr>Подавление шума «соль и перец»</vt:lpstr>
      <vt:lpstr>Медианный фильтр</vt:lpstr>
      <vt:lpstr>Медианный фильтр</vt:lpstr>
      <vt:lpstr>Медианный фильтр</vt:lpstr>
      <vt:lpstr>Медианный фильтр</vt:lpstr>
      <vt:lpstr>Сравнение фильтров</vt:lpstr>
      <vt:lpstr>Повышение резкости</vt:lpstr>
      <vt:lpstr>Фильтр Unsharp</vt:lpstr>
      <vt:lpstr>Пример</vt:lpstr>
      <vt:lpstr>Компенсация разности освещения</vt:lpstr>
      <vt:lpstr>Компенсация разности освещения</vt:lpstr>
      <vt:lpstr>Выравнивание освещения</vt:lpstr>
      <vt:lpstr>Обрезание по порогу</vt:lpstr>
      <vt:lpstr>Выравнивание освещения</vt:lpstr>
      <vt:lpstr>Компенсация разности освещения</vt:lpstr>
      <vt:lpstr>Многомасштабный вариант</vt:lpstr>
      <vt:lpstr>Multi-scale retinex</vt:lpstr>
      <vt:lpstr>Метрики качества</vt:lpstr>
      <vt:lpstr>Метрики качества</vt:lpstr>
      <vt:lpstr>Метрики качества</vt:lpstr>
      <vt:lpstr>Метрики качества</vt:lpstr>
      <vt:lpstr>Метрики качества</vt:lpstr>
      <vt:lpstr>Метрики качества</vt:lpstr>
      <vt:lpstr>Метрики качества</vt:lpstr>
      <vt:lpstr>Спецэффекты</vt:lpstr>
      <vt:lpstr>Тиснение</vt:lpstr>
      <vt:lpstr>Цифровой негатив</vt:lpstr>
      <vt:lpstr>Светящиеся края</vt:lpstr>
      <vt:lpstr>Перенос/поворот</vt:lpstr>
      <vt:lpstr>«Волны»</vt:lpstr>
      <vt:lpstr>«Эффект стекла»</vt:lpstr>
      <vt:lpstr>На следующей лекции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Anton Konushin </cp:lastModifiedBy>
  <cp:revision>469</cp:revision>
  <dcterms:created xsi:type="dcterms:W3CDTF">2004-08-29T23:15:23Z</dcterms:created>
  <dcterms:modified xsi:type="dcterms:W3CDTF">2011-06-29T08:28:28Z</dcterms:modified>
</cp:coreProperties>
</file>